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20" r:id="rId2"/>
    <p:sldMasterId id="2147483684" r:id="rId3"/>
    <p:sldMasterId id="2147483696" r:id="rId4"/>
    <p:sldMasterId id="2147483660" r:id="rId5"/>
  </p:sldMasterIdLst>
  <p:notesMasterIdLst>
    <p:notesMasterId r:id="rId40"/>
  </p:notesMasterIdLst>
  <p:handoutMasterIdLst>
    <p:handoutMasterId r:id="rId41"/>
  </p:handoutMasterIdLst>
  <p:sldIdLst>
    <p:sldId id="256" r:id="rId6"/>
    <p:sldId id="257" r:id="rId7"/>
    <p:sldId id="325" r:id="rId8"/>
    <p:sldId id="319" r:id="rId9"/>
    <p:sldId id="326" r:id="rId10"/>
    <p:sldId id="321" r:id="rId11"/>
    <p:sldId id="350" r:id="rId12"/>
    <p:sldId id="327" r:id="rId13"/>
    <p:sldId id="360" r:id="rId14"/>
    <p:sldId id="351" r:id="rId15"/>
    <p:sldId id="352" r:id="rId16"/>
    <p:sldId id="353" r:id="rId17"/>
    <p:sldId id="322" r:id="rId18"/>
    <p:sldId id="328" r:id="rId19"/>
    <p:sldId id="329" r:id="rId20"/>
    <p:sldId id="354" r:id="rId21"/>
    <p:sldId id="341" r:id="rId22"/>
    <p:sldId id="342" r:id="rId23"/>
    <p:sldId id="356" r:id="rId24"/>
    <p:sldId id="343" r:id="rId25"/>
    <p:sldId id="344" r:id="rId26"/>
    <p:sldId id="357" r:id="rId27"/>
    <p:sldId id="359" r:id="rId28"/>
    <p:sldId id="349" r:id="rId29"/>
    <p:sldId id="333" r:id="rId30"/>
    <p:sldId id="323" r:id="rId31"/>
    <p:sldId id="338" r:id="rId32"/>
    <p:sldId id="336" r:id="rId33"/>
    <p:sldId id="339" r:id="rId34"/>
    <p:sldId id="340" r:id="rId35"/>
    <p:sldId id="274" r:id="rId36"/>
    <p:sldId id="324" r:id="rId37"/>
    <p:sldId id="361" r:id="rId38"/>
    <p:sldId id="32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77311" autoAdjust="0"/>
  </p:normalViewPr>
  <p:slideViewPr>
    <p:cSldViewPr>
      <p:cViewPr varScale="1">
        <p:scale>
          <a:sx n="83" d="100"/>
          <a:sy n="83" d="100"/>
        </p:scale>
        <p:origin x="-17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C005DD-7078-4C9E-BEC1-5FE3072409B8}" type="datetimeFigureOut">
              <a:rPr lang="en-US" smtClean="0"/>
              <a:pPr/>
              <a:t>8/21/2014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A2DFDD-A6D0-4B02-AA0C-D4B1337FF463}" type="slidenum">
              <a:rPr lang="en-US" smtClean="0"/>
              <a:pPr/>
              <a:t>‹#›</a:t>
            </a:fld>
            <a:endParaRPr lang="en-US"/>
          </a:p>
        </p:txBody>
      </p:sp>
    </p:spTree>
    <p:extLst>
      <p:ext uri="{BB962C8B-B14F-4D97-AF65-F5344CB8AC3E}">
        <p14:creationId xmlns:p14="http://schemas.microsoft.com/office/powerpoint/2010/main" xmlns="" val="7079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87F3A-B4A2-4441-BAE8-D0C98C113D7E}" type="datetimeFigureOut">
              <a:rPr lang="en-US" smtClean="0"/>
              <a:pPr/>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928E6-A440-40B7-8BDD-FDF93ADC08C5}" type="slidenum">
              <a:rPr lang="en-US" smtClean="0"/>
              <a:pPr/>
              <a:t>‹#›</a:t>
            </a:fld>
            <a:endParaRPr lang="en-US"/>
          </a:p>
        </p:txBody>
      </p:sp>
    </p:spTree>
    <p:extLst>
      <p:ext uri="{BB962C8B-B14F-4D97-AF65-F5344CB8AC3E}">
        <p14:creationId xmlns:p14="http://schemas.microsoft.com/office/powerpoint/2010/main" xmlns="" val="384890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1</a:t>
            </a:fld>
            <a:endParaRPr lang="en-US"/>
          </a:p>
        </p:txBody>
      </p:sp>
    </p:spTree>
    <p:extLst>
      <p:ext uri="{BB962C8B-B14F-4D97-AF65-F5344CB8AC3E}">
        <p14:creationId xmlns:p14="http://schemas.microsoft.com/office/powerpoint/2010/main" xmlns="" val="52396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10</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11</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common to all?</a:t>
            </a:r>
            <a:r>
              <a:rPr lang="en-US" baseline="0" dirty="0" smtClean="0"/>
              <a:t>  (All positive) </a:t>
            </a:r>
          </a:p>
          <a:p>
            <a:endParaRPr lang="en-US" baseline="0" dirty="0" smtClean="0"/>
          </a:p>
          <a:p>
            <a:r>
              <a:rPr lang="en-US" baseline="0" dirty="0" smtClean="0"/>
              <a:t>What is NOT happening in these? (criticism of kids, etc.)</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12</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clearly define the expectations for yourself</a:t>
            </a:r>
            <a:r>
              <a:rPr lang="en-US" baseline="0" dirty="0" smtClean="0"/>
              <a:t> first!</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13</a:t>
            </a:fld>
            <a:endParaRPr lang="en-US"/>
          </a:p>
        </p:txBody>
      </p:sp>
    </p:spTree>
    <p:extLst>
      <p:ext uri="{BB962C8B-B14F-4D97-AF65-F5344CB8AC3E}">
        <p14:creationId xmlns:p14="http://schemas.microsoft.com/office/powerpoint/2010/main" xmlns="" val="2428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Discuss the rationale behind rules</a:t>
            </a:r>
          </a:p>
          <a:p>
            <a:pPr lvl="1"/>
            <a:r>
              <a:rPr lang="en-US" dirty="0" smtClean="0"/>
              <a:t>Identify the expected behavior required by each rule (especially rules that encompass many behaviors)</a:t>
            </a:r>
          </a:p>
          <a:p>
            <a:pPr lvl="1"/>
            <a:r>
              <a:rPr lang="en-US" dirty="0" smtClean="0"/>
              <a:t>Demonstrate the consequences of breaking a rule</a:t>
            </a:r>
          </a:p>
          <a:p>
            <a:endParaRPr lang="en-US" dirty="0" smtClean="0"/>
          </a:p>
          <a:p>
            <a:endParaRPr lang="en-US" dirty="0" smtClean="0"/>
          </a:p>
          <a:p>
            <a:endParaRPr lang="en-US" dirty="0" smtClean="0"/>
          </a:p>
          <a:p>
            <a:endParaRPr lang="en-US" dirty="0" smtClean="0"/>
          </a:p>
          <a:p>
            <a:r>
              <a:rPr lang="en-US" dirty="0" smtClean="0"/>
              <a:t>Define</a:t>
            </a:r>
          </a:p>
          <a:p>
            <a:r>
              <a:rPr lang="en-US" dirty="0" smtClean="0"/>
              <a:t>When to Use</a:t>
            </a:r>
          </a:p>
          <a:p>
            <a:r>
              <a:rPr lang="en-US" dirty="0" smtClean="0"/>
              <a:t>Example</a:t>
            </a:r>
          </a:p>
          <a:p>
            <a:endParaRPr lang="en-US" dirty="0" smtClean="0"/>
          </a:p>
          <a:p>
            <a:r>
              <a:rPr lang="en-US" sz="2000" b="1" dirty="0" smtClean="0"/>
              <a:t>From Samantha’s Slides</a:t>
            </a:r>
          </a:p>
          <a:p>
            <a:r>
              <a:rPr lang="en-US" sz="2000" b="1" dirty="0" smtClean="0"/>
              <a:t>Rules - guiding principles of the classroom</a:t>
            </a:r>
          </a:p>
          <a:p>
            <a:pPr lvl="1"/>
            <a:r>
              <a:rPr lang="en-US" sz="2000" dirty="0" smtClean="0"/>
              <a:t>Teach the rule on day 1</a:t>
            </a:r>
          </a:p>
          <a:p>
            <a:pPr lvl="1"/>
            <a:r>
              <a:rPr lang="en-US" sz="2000" dirty="0" smtClean="0"/>
              <a:t>Give time for it to be learned but expect it to be followed</a:t>
            </a:r>
          </a:p>
          <a:p>
            <a:pPr lvl="1"/>
            <a:r>
              <a:rPr lang="en-US" sz="2000" dirty="0" smtClean="0"/>
              <a:t>Identify the expected behavior and make note of it</a:t>
            </a:r>
          </a:p>
          <a:p>
            <a:pPr lvl="1"/>
            <a:r>
              <a:rPr lang="en-US" sz="2000" dirty="0" smtClean="0"/>
              <a:t>Must be clear and transparency of purpose (knowing why)</a:t>
            </a:r>
          </a:p>
          <a:p>
            <a:pPr lvl="1"/>
            <a:r>
              <a:rPr lang="en-US" sz="2000" dirty="0" smtClean="0"/>
              <a:t>Demonstrate consequences of breaking the rule</a:t>
            </a:r>
          </a:p>
          <a:p>
            <a:pPr marL="457200" lvl="1" indent="0">
              <a:buNone/>
            </a:pPr>
            <a:r>
              <a:rPr lang="en-US" sz="2000" dirty="0" smtClean="0">
                <a:solidFill>
                  <a:srgbClr val="0070C0"/>
                </a:solidFill>
              </a:rPr>
              <a:t>For example: Rule #1 – Only one speaker at a time</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14</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p>
          <a:p>
            <a:r>
              <a:rPr lang="en-US" dirty="0" smtClean="0"/>
              <a:t>When to Use</a:t>
            </a:r>
          </a:p>
          <a:p>
            <a:r>
              <a:rPr lang="en-US" dirty="0" smtClean="0"/>
              <a:t>Example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From Samantha’s Slides</a:t>
            </a:r>
          </a:p>
          <a:p>
            <a:r>
              <a:rPr lang="en-US" sz="2000" b="1" dirty="0" smtClean="0"/>
              <a:t>Routines – practiced way of doing things in the classroom</a:t>
            </a:r>
          </a:p>
          <a:p>
            <a:pPr lvl="1"/>
            <a:r>
              <a:rPr lang="en-US" sz="2000" dirty="0" smtClean="0"/>
              <a:t>More concrete than rules, set the tone of expectations</a:t>
            </a:r>
          </a:p>
          <a:p>
            <a:pPr lvl="1"/>
            <a:r>
              <a:rPr lang="en-US" sz="2000" dirty="0" smtClean="0"/>
              <a:t>Directed at accomplishing something, not modifying behavior</a:t>
            </a:r>
          </a:p>
          <a:p>
            <a:pPr lvl="1"/>
            <a:r>
              <a:rPr lang="en-US" sz="2000" dirty="0" smtClean="0"/>
              <a:t>Practiced way of doing things</a:t>
            </a:r>
          </a:p>
          <a:p>
            <a:pPr lvl="1"/>
            <a:r>
              <a:rPr lang="en-US" sz="2000" dirty="0" smtClean="0"/>
              <a:t>Expectations of behavior in program</a:t>
            </a:r>
          </a:p>
          <a:p>
            <a:pPr lvl="1"/>
            <a:r>
              <a:rPr lang="en-US" sz="2000" dirty="0" smtClean="0"/>
              <a:t>Program systems that create consistency</a:t>
            </a:r>
          </a:p>
          <a:p>
            <a:pPr marL="457200" lvl="1" indent="0">
              <a:buNone/>
            </a:pPr>
            <a:r>
              <a:rPr lang="en-US" sz="2000" dirty="0" smtClean="0">
                <a:solidFill>
                  <a:srgbClr val="0070C0"/>
                </a:solidFill>
              </a:rPr>
              <a:t>For example: Routine #1- Ago/</a:t>
            </a:r>
            <a:r>
              <a:rPr lang="en-US" sz="2000" dirty="0" err="1" smtClean="0">
                <a:solidFill>
                  <a:srgbClr val="0070C0"/>
                </a:solidFill>
              </a:rPr>
              <a:t>Ame</a:t>
            </a:r>
            <a:endParaRPr lang="en-US" sz="2000"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15</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16</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think of any</a:t>
            </a:r>
            <a:r>
              <a:rPr lang="en-US" baseline="0" dirty="0" smtClean="0"/>
              <a:t> other parts of program that would need established routines?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17</a:t>
            </a:fld>
            <a:endParaRPr lang="en-US"/>
          </a:p>
        </p:txBody>
      </p:sp>
    </p:spTree>
    <p:extLst>
      <p:ext uri="{BB962C8B-B14F-4D97-AF65-F5344CB8AC3E}">
        <p14:creationId xmlns:p14="http://schemas.microsoft.com/office/powerpoint/2010/main" xmlns="" val="240396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like the little anecdote about the original meaning of the word discipline – “to teach” and that disciples are learners or students (makes sense if you think about it in the religious context).</a:t>
            </a:r>
          </a:p>
          <a:p>
            <a:endParaRPr lang="en-US" baseline="0" dirty="0" smtClean="0"/>
          </a:p>
          <a:p>
            <a:r>
              <a:rPr lang="en-US" baseline="0" dirty="0" smtClean="0"/>
              <a:t>So your purpose of consequences is not to punish, but to teach.</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18</a:t>
            </a:fld>
            <a:endParaRPr lang="en-US"/>
          </a:p>
        </p:txBody>
      </p:sp>
    </p:spTree>
    <p:extLst>
      <p:ext uri="{BB962C8B-B14F-4D97-AF65-F5344CB8AC3E}">
        <p14:creationId xmlns:p14="http://schemas.microsoft.com/office/powerpoint/2010/main" xmlns="" val="290796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19</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2</a:t>
            </a:fld>
            <a:endParaRPr lang="en-US"/>
          </a:p>
        </p:txBody>
      </p:sp>
    </p:spTree>
    <p:extLst>
      <p:ext uri="{BB962C8B-B14F-4D97-AF65-F5344CB8AC3E}">
        <p14:creationId xmlns:p14="http://schemas.microsoft.com/office/powerpoint/2010/main" xmlns="" val="2751964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Regroup</a:t>
            </a:r>
            <a:r>
              <a:rPr lang="en-US" baseline="0" dirty="0" smtClean="0"/>
              <a:t> – phrase in the best interest of the student rather than a punitive reaction</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20</a:t>
            </a:fld>
            <a:endParaRPr lang="en-US"/>
          </a:p>
        </p:txBody>
      </p:sp>
    </p:spTree>
    <p:extLst>
      <p:ext uri="{BB962C8B-B14F-4D97-AF65-F5344CB8AC3E}">
        <p14:creationId xmlns:p14="http://schemas.microsoft.com/office/powerpoint/2010/main" xmlns="" val="3336757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Proactive</a:t>
            </a:r>
            <a:r>
              <a:rPr lang="en-US" baseline="0" dirty="0" smtClean="0"/>
              <a:t> interventions are the things that we do before anything gets too out of control</a:t>
            </a:r>
          </a:p>
          <a:p>
            <a:endParaRPr lang="en-US" baseline="0" dirty="0" smtClean="0"/>
          </a:p>
          <a:p>
            <a:r>
              <a:rPr lang="en-US" baseline="0" dirty="0" smtClean="0"/>
              <a:t>Planned ignoring – to assess the situation if it is a real disturbance to the learning of others </a:t>
            </a:r>
          </a:p>
          <a:p>
            <a:endParaRPr lang="en-US" baseline="0" dirty="0" smtClean="0"/>
          </a:p>
          <a:p>
            <a:r>
              <a:rPr lang="en-US" dirty="0" smtClean="0"/>
              <a:t>Nonverbal </a:t>
            </a:r>
          </a:p>
          <a:p>
            <a:pPr lvl="1"/>
            <a:r>
              <a:rPr lang="en-US" dirty="0" smtClean="0"/>
              <a:t>Planned ignoring </a:t>
            </a:r>
          </a:p>
          <a:p>
            <a:pPr lvl="2"/>
            <a:r>
              <a:rPr lang="en-US" dirty="0" smtClean="0"/>
              <a:t>not having materials ready, calling out answers, mild whispering, interruptions</a:t>
            </a:r>
          </a:p>
          <a:p>
            <a:pPr lvl="1"/>
            <a:r>
              <a:rPr lang="en-US" dirty="0" smtClean="0"/>
              <a:t>Signal Interference</a:t>
            </a:r>
          </a:p>
          <a:p>
            <a:pPr lvl="2"/>
            <a:r>
              <a:rPr lang="en-US" dirty="0" smtClean="0"/>
              <a:t> making eye contact, head shaking, pointing, holding up an open hand</a:t>
            </a:r>
          </a:p>
          <a:p>
            <a:pPr lvl="1"/>
            <a:r>
              <a:rPr lang="en-US" dirty="0" smtClean="0"/>
              <a:t>Proximity interference</a:t>
            </a:r>
          </a:p>
          <a:p>
            <a:pPr lvl="2"/>
            <a:r>
              <a:rPr lang="en-US" dirty="0" smtClean="0"/>
              <a:t>Walking toward the student, closing </a:t>
            </a:r>
          </a:p>
          <a:p>
            <a:pPr marL="914400" lvl="2" indent="0">
              <a:buNone/>
            </a:pPr>
            <a:r>
              <a:rPr lang="en-US" dirty="0" smtClean="0"/>
              <a:t>the space between instructor and student</a:t>
            </a:r>
          </a:p>
          <a:p>
            <a:pPr lvl="1"/>
            <a:r>
              <a:rPr lang="en-US" dirty="0" smtClean="0"/>
              <a:t>Touch interference </a:t>
            </a:r>
          </a:p>
          <a:p>
            <a:pPr lvl="2"/>
            <a:r>
              <a:rPr lang="en-US" dirty="0" smtClean="0"/>
              <a:t> holding hand and escorting to their seat,</a:t>
            </a:r>
          </a:p>
          <a:p>
            <a:pPr marL="914400" lvl="2" indent="0">
              <a:buNone/>
            </a:pPr>
            <a:r>
              <a:rPr lang="en-US" dirty="0" smtClean="0"/>
              <a:t> pat on the back, tap on the shoulder</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21</a:t>
            </a:fld>
            <a:endParaRPr lang="en-US"/>
          </a:p>
        </p:txBody>
      </p:sp>
    </p:spTree>
    <p:extLst>
      <p:ext uri="{BB962C8B-B14F-4D97-AF65-F5344CB8AC3E}">
        <p14:creationId xmlns:p14="http://schemas.microsoft.com/office/powerpoint/2010/main" xmlns="" val="3434587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a:t>
            </a:r>
            <a:r>
              <a:rPr lang="en-US" dirty="0" err="1" smtClean="0"/>
              <a:t>Romagnolo</a:t>
            </a:r>
            <a:r>
              <a:rPr lang="en-US" dirty="0" smtClean="0"/>
              <a:t> says, "Your expectations are what you allow them to do, not what you say." How could you apply this distinction in your own programs?</a:t>
            </a:r>
          </a:p>
          <a:p>
            <a:endParaRPr lang="en-US" baseline="0" dirty="0" smtClean="0"/>
          </a:p>
          <a:p>
            <a:endParaRPr lang="en-US" baseline="0" dirty="0" smtClean="0"/>
          </a:p>
          <a:p>
            <a:r>
              <a:rPr lang="en-US" baseline="0" dirty="0" smtClean="0"/>
              <a:t>When students do not follow the classroom rules/contract what is the planned response? How do you plan for negative behavior as a classroom and as a program?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what you are using is not working, do not be afraid to redirect strategies and what you are doing. Consistency in the program culture with consequences.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Collaborate with the other group leaders in the program to support consequences and use each other as a resource.</a:t>
            </a:r>
          </a:p>
          <a:p>
            <a:r>
              <a:rPr lang="en-US" baseline="0" dirty="0" smtClean="0"/>
              <a:t>Taking away, or earning, a desired incentive. For example: consequence is not earning special movie time because they did not do what was expected (mostly with middle)</a:t>
            </a:r>
          </a:p>
          <a:p>
            <a:r>
              <a:rPr lang="en-US" baseline="0" dirty="0" smtClean="0"/>
              <a:t>Earning a trip to </a:t>
            </a:r>
            <a:r>
              <a:rPr lang="en-US" baseline="0" dirty="0" err="1" smtClean="0"/>
              <a:t>Dorney</a:t>
            </a:r>
            <a:r>
              <a:rPr lang="en-US" baseline="0" dirty="0" smtClean="0"/>
              <a:t> Park versus a college trip (high school)</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22</a:t>
            </a:fld>
            <a:endParaRPr lang="en-US"/>
          </a:p>
        </p:txBody>
      </p:sp>
    </p:spTree>
    <p:extLst>
      <p:ext uri="{BB962C8B-B14F-4D97-AF65-F5344CB8AC3E}">
        <p14:creationId xmlns:p14="http://schemas.microsoft.com/office/powerpoint/2010/main" xmlns="" val="10590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23</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 Stop and Think and writing a letter to parent of acting out </a:t>
            </a:r>
          </a:p>
          <a:p>
            <a:endParaRPr lang="en-US" dirty="0" smtClean="0"/>
          </a:p>
          <a:p>
            <a:r>
              <a:rPr lang="en-US" dirty="0" smtClean="0"/>
              <a:t>Peer mediation</a:t>
            </a:r>
            <a:r>
              <a:rPr lang="en-US" baseline="0" dirty="0" smtClean="0"/>
              <a:t> – conflict resolution as a strategy to dealing with problems on their own</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24</a:t>
            </a:fld>
            <a:endParaRPr lang="en-US"/>
          </a:p>
        </p:txBody>
      </p:sp>
    </p:spTree>
    <p:extLst>
      <p:ext uri="{BB962C8B-B14F-4D97-AF65-F5344CB8AC3E}">
        <p14:creationId xmlns:p14="http://schemas.microsoft.com/office/powerpoint/2010/main" xmlns="" val="110664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consequences</a:t>
            </a:r>
            <a:r>
              <a:rPr lang="en-US" baseline="0" dirty="0" smtClean="0"/>
              <a:t> – frequency, develop need/level of youth (do they care what there peers think)</a:t>
            </a:r>
          </a:p>
          <a:p>
            <a:endParaRPr lang="en-US" baseline="0" dirty="0" smtClean="0"/>
          </a:p>
          <a:p>
            <a:r>
              <a:rPr lang="en-US" baseline="0" dirty="0" smtClean="0"/>
              <a:t>Another consideration – short term, long term.</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25</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Activity break down</a:t>
            </a:r>
          </a:p>
          <a:p>
            <a:pPr lvl="1"/>
            <a:r>
              <a:rPr lang="en-US" sz="2200" dirty="0" smtClean="0"/>
              <a:t>Have a clear opening activity, main activity and closing (reflection) activity</a:t>
            </a:r>
          </a:p>
          <a:p>
            <a:r>
              <a:rPr lang="en-US" sz="2600" dirty="0" smtClean="0"/>
              <a:t>“Over plan”</a:t>
            </a:r>
          </a:p>
          <a:p>
            <a:r>
              <a:rPr lang="en-US" sz="2600" dirty="0" smtClean="0"/>
              <a:t>Gather materials prior to the activity</a:t>
            </a:r>
          </a:p>
          <a:p>
            <a:r>
              <a:rPr lang="en-US" sz="2600" dirty="0" smtClean="0"/>
              <a:t>Communicate with site director/supervisor for support in preparation </a:t>
            </a:r>
          </a:p>
          <a:p>
            <a:r>
              <a:rPr lang="en-US" sz="2600" dirty="0" smtClean="0"/>
              <a:t>Provide an agenda (visible if possible)</a:t>
            </a:r>
          </a:p>
          <a:p>
            <a:r>
              <a:rPr lang="en-US" sz="2600" dirty="0" smtClean="0"/>
              <a:t>Be prepared to “go with the flow”</a:t>
            </a:r>
          </a:p>
          <a:p>
            <a:r>
              <a:rPr lang="en-US" sz="2600" dirty="0" smtClean="0"/>
              <a:t>Involve students in the planning process</a:t>
            </a:r>
          </a:p>
          <a:p>
            <a:pPr marL="457200" lvl="1" indent="0" algn="ctr">
              <a:buNone/>
            </a:pPr>
            <a:r>
              <a:rPr lang="en-US" sz="2200" dirty="0" smtClean="0"/>
              <a:t>Think of THEM not YOU</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26</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27</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28</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do the same for gym time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29</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3</a:t>
            </a:fld>
            <a:endParaRPr lang="en-US"/>
          </a:p>
        </p:txBody>
      </p:sp>
    </p:spTree>
    <p:extLst>
      <p:ext uri="{BB962C8B-B14F-4D97-AF65-F5344CB8AC3E}">
        <p14:creationId xmlns:p14="http://schemas.microsoft.com/office/powerpoint/2010/main" xmlns="" val="1970755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 mention</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30</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similarities and differences do you notice between this instructor’s tone and the instructor from the previous</a:t>
            </a:r>
            <a:r>
              <a:rPr lang="en-US" baseline="0" dirty="0" smtClean="0"/>
              <a:t> clip</a:t>
            </a:r>
            <a:r>
              <a:rPr lang="en-US" dirty="0" smtClean="0"/>
              <a:t>? – There are different tones and group</a:t>
            </a:r>
            <a:r>
              <a:rPr lang="en-US" baseline="0" dirty="0" smtClean="0"/>
              <a:t> leaders should use their personalities as a guide. Refer back to other video as example of tone.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routines help establish classroom culture in this example? </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16928E6-A440-40B7-8BDD-FDF93ADC08C5}" type="slidenum">
              <a:rPr lang="en-US" smtClean="0"/>
              <a:pPr/>
              <a:t>31</a:t>
            </a:fld>
            <a:endParaRPr lang="en-US"/>
          </a:p>
        </p:txBody>
      </p:sp>
    </p:spTree>
    <p:extLst>
      <p:ext uri="{BB962C8B-B14F-4D97-AF65-F5344CB8AC3E}">
        <p14:creationId xmlns:p14="http://schemas.microsoft.com/office/powerpoint/2010/main" xmlns="" val="2570043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32</a:t>
            </a:fld>
            <a:endParaRPr lang="en-US"/>
          </a:p>
        </p:txBody>
      </p:sp>
    </p:spTree>
    <p:extLst>
      <p:ext uri="{BB962C8B-B14F-4D97-AF65-F5344CB8AC3E}">
        <p14:creationId xmlns:p14="http://schemas.microsoft.com/office/powerpoint/2010/main" xmlns="" val="414169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33</a:t>
            </a:fld>
            <a:endParaRPr lang="en-US"/>
          </a:p>
        </p:txBody>
      </p:sp>
    </p:spTree>
    <p:extLst>
      <p:ext uri="{BB962C8B-B14F-4D97-AF65-F5344CB8AC3E}">
        <p14:creationId xmlns:p14="http://schemas.microsoft.com/office/powerpoint/2010/main" xmlns="" val="414169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34</a:t>
            </a:fld>
            <a:endParaRPr lang="en-US"/>
          </a:p>
        </p:txBody>
      </p:sp>
    </p:spTree>
    <p:extLst>
      <p:ext uri="{BB962C8B-B14F-4D97-AF65-F5344CB8AC3E}">
        <p14:creationId xmlns:p14="http://schemas.microsoft.com/office/powerpoint/2010/main" xmlns="" val="324939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4</a:t>
            </a:fld>
            <a:endParaRPr lang="en-US"/>
          </a:p>
        </p:txBody>
      </p:sp>
    </p:spTree>
    <p:extLst>
      <p:ext uri="{BB962C8B-B14F-4D97-AF65-F5344CB8AC3E}">
        <p14:creationId xmlns:p14="http://schemas.microsoft.com/office/powerpoint/2010/main" xmlns="" val="41673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you define classroom management? </a:t>
            </a:r>
          </a:p>
          <a:p>
            <a:r>
              <a:rPr lang="en-US" baseline="0" dirty="0" smtClean="0"/>
              <a:t>It’s important to note that there is no agreed upon definition, but this is the most accepted 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What action words do you notice in this definition? </a:t>
            </a:r>
          </a:p>
          <a:p>
            <a:r>
              <a:rPr lang="en-US" sz="1200" dirty="0" smtClean="0"/>
              <a:t>Classroom</a:t>
            </a:r>
            <a:r>
              <a:rPr lang="en-US" sz="1200" baseline="0" dirty="0" smtClean="0"/>
              <a:t> management is a method to establish, sustain, and engage students in academic learning and enhance social and moral growth. </a:t>
            </a:r>
          </a:p>
          <a:p>
            <a:endParaRPr lang="en-US" sz="1200" baseline="0" dirty="0" smtClean="0"/>
          </a:p>
          <a:p>
            <a:r>
              <a:rPr lang="en-US" sz="1200" baseline="0" dirty="0" smtClean="0"/>
              <a:t>Today we are going to focus on </a:t>
            </a:r>
            <a:r>
              <a:rPr lang="en-US" sz="1200" u="sng" baseline="0" dirty="0" err="1" smtClean="0"/>
              <a:t>estab</a:t>
            </a:r>
            <a:endParaRPr lang="en-US" sz="1200" u="sng" baseline="0" dirty="0" smtClean="0"/>
          </a:p>
          <a:p>
            <a:endParaRPr lang="en-US" sz="1200" u="sng" baseline="0" dirty="0" smtClean="0"/>
          </a:p>
          <a:p>
            <a:r>
              <a:rPr lang="en-US" sz="1200" b="1" dirty="0" smtClean="0"/>
              <a:t>What</a:t>
            </a:r>
            <a:r>
              <a:rPr lang="en-US" sz="1200" b="1" baseline="0" dirty="0" smtClean="0"/>
              <a:t> does CM look like?</a:t>
            </a:r>
          </a:p>
          <a:p>
            <a:endParaRPr lang="en-US" sz="1200" b="1" baseline="0" dirty="0" smtClean="0"/>
          </a:p>
          <a:p>
            <a:r>
              <a:rPr lang="en-US" sz="1200" b="1" dirty="0" smtClean="0"/>
              <a:t>Building Rapport </a:t>
            </a:r>
            <a:r>
              <a:rPr lang="en-US" sz="1200" dirty="0" smtClean="0"/>
              <a:t>- A development of caring and supportive relationships</a:t>
            </a:r>
          </a:p>
          <a:p>
            <a:r>
              <a:rPr lang="en-US" sz="1200" b="1" dirty="0" smtClean="0"/>
              <a:t>Determines individual needs </a:t>
            </a:r>
            <a:r>
              <a:rPr lang="en-US" sz="1200" dirty="0" smtClean="0"/>
              <a:t>- Use of appropriate interventions for students with behavior problems </a:t>
            </a:r>
          </a:p>
          <a:p>
            <a:r>
              <a:rPr lang="en-US" sz="1200" b="1" dirty="0" smtClean="0"/>
              <a:t>Establishing Classroom Culture</a:t>
            </a:r>
            <a:r>
              <a:rPr lang="en-US" sz="1200" dirty="0" smtClean="0"/>
              <a:t>- Organization and implementation of instruction for maximum student learning</a:t>
            </a:r>
          </a:p>
          <a:p>
            <a:r>
              <a:rPr lang="en-US" sz="1200" b="1" dirty="0" smtClean="0"/>
              <a:t>Effective discipline policies </a:t>
            </a:r>
            <a:r>
              <a:rPr lang="en-US" sz="1200" dirty="0" smtClean="0"/>
              <a:t>- Promotion of developing social skills and self-regulation </a:t>
            </a:r>
          </a:p>
          <a:p>
            <a:r>
              <a:rPr lang="en-US" sz="1200" b="1" dirty="0" smtClean="0"/>
              <a:t>Preparation and Planning </a:t>
            </a:r>
            <a:r>
              <a:rPr lang="en-US" sz="1200" dirty="0" smtClean="0"/>
              <a:t>- Various techniques that encourage student engagement</a:t>
            </a:r>
          </a:p>
          <a:p>
            <a:r>
              <a:rPr lang="en-US" sz="1200" u="sng" baseline="0" dirty="0" err="1" smtClean="0"/>
              <a:t>lishing</a:t>
            </a:r>
            <a:r>
              <a:rPr lang="en-US" sz="1200" baseline="0" dirty="0" smtClean="0"/>
              <a:t>, </a:t>
            </a:r>
            <a:r>
              <a:rPr lang="en-US" sz="1200" u="sng" baseline="0" dirty="0" smtClean="0">
                <a:effectLst/>
              </a:rPr>
              <a:t>sustaining</a:t>
            </a:r>
            <a:r>
              <a:rPr lang="en-US" sz="1200" baseline="0" dirty="0" smtClean="0"/>
              <a:t>, and </a:t>
            </a:r>
            <a:r>
              <a:rPr lang="en-US" sz="1200" u="sng" baseline="0" dirty="0" smtClean="0"/>
              <a:t>engaging</a:t>
            </a:r>
            <a:r>
              <a:rPr lang="en-US" sz="1200" baseline="0" dirty="0" smtClean="0"/>
              <a:t> students as part of classroom management. </a:t>
            </a:r>
            <a:endParaRPr lang="en-US" sz="1200"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5</a:t>
            </a:fld>
            <a:endParaRPr lang="en-US"/>
          </a:p>
        </p:txBody>
      </p:sp>
    </p:spTree>
    <p:extLst>
      <p:ext uri="{BB962C8B-B14F-4D97-AF65-F5344CB8AC3E}">
        <p14:creationId xmlns:p14="http://schemas.microsoft.com/office/powerpoint/2010/main" xmlns="" val="62382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a:t>
            </a:r>
            <a:r>
              <a:rPr lang="en-US" baseline="0" dirty="0" smtClean="0"/>
              <a:t> slide</a:t>
            </a:r>
          </a:p>
          <a:p>
            <a:endParaRPr lang="en-US" baseline="0" dirty="0" smtClean="0"/>
          </a:p>
          <a:p>
            <a:r>
              <a:rPr lang="en-US" baseline="0" dirty="0" smtClean="0"/>
              <a:t>Work from a relationships first place rather than a punishment/consequences place.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6</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a:t>
            </a:r>
            <a:r>
              <a:rPr lang="en-US" baseline="0" dirty="0" smtClean="0"/>
              <a:t> slide</a:t>
            </a:r>
          </a:p>
          <a:p>
            <a:endParaRPr lang="en-US" baseline="0" dirty="0" smtClean="0"/>
          </a:p>
          <a:p>
            <a:r>
              <a:rPr lang="en-US" baseline="0" dirty="0" smtClean="0"/>
              <a:t>Work from a relationships first place rather than a punishment/consequences place.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7</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Tips/What</a:t>
            </a:r>
            <a:r>
              <a:rPr lang="en-US" sz="1200" baseline="0" dirty="0" smtClean="0"/>
              <a:t> does it look like slide</a:t>
            </a:r>
          </a:p>
          <a:p>
            <a:endParaRPr lang="en-US" sz="1200" baseline="0" dirty="0" smtClean="0"/>
          </a:p>
          <a:p>
            <a:r>
              <a:rPr lang="en-US" sz="1200" baseline="0" dirty="0" smtClean="0"/>
              <a:t>Don’t forget about youth-youth rapport!</a:t>
            </a:r>
          </a:p>
          <a:p>
            <a:endParaRPr lang="en-US" sz="1200" baseline="0" dirty="0" smtClean="0"/>
          </a:p>
          <a:p>
            <a:r>
              <a:rPr lang="en-US" sz="1200" baseline="0" dirty="0" smtClean="0"/>
              <a:t>Tease classroom culture</a:t>
            </a:r>
          </a:p>
          <a:p>
            <a:endParaRPr lang="en-US" sz="1200" baseline="0" dirty="0" smtClean="0"/>
          </a:p>
          <a:p>
            <a:r>
              <a:rPr lang="en-US" sz="6300" dirty="0" smtClean="0"/>
              <a:t>Tips from Samantha’s Slides</a:t>
            </a:r>
          </a:p>
          <a:p>
            <a:r>
              <a:rPr lang="en-US" sz="6300" dirty="0" smtClean="0"/>
              <a:t>Have empathy.</a:t>
            </a:r>
          </a:p>
          <a:p>
            <a:pPr lvl="1"/>
            <a:r>
              <a:rPr lang="en-US" sz="4200" dirty="0" smtClean="0"/>
              <a:t>A student comes to you and says that things are hard at home and she cannot focus on her homework. You respond by saying, “Well, you have to get past it and do your homework anyway. I have been doing this a long time and there is no excuse that I haven’t heard.” </a:t>
            </a:r>
          </a:p>
          <a:p>
            <a:r>
              <a:rPr lang="en-US" sz="6300" dirty="0" smtClean="0"/>
              <a:t>Admire and acknowledge positive and negative behavior. </a:t>
            </a:r>
          </a:p>
          <a:p>
            <a:pPr lvl="1"/>
            <a:r>
              <a:rPr lang="en-US" sz="4200" dirty="0" smtClean="0"/>
              <a:t>One of your boy’s is engaged in behavior that is annoying to adults and to his peers. The skill that is present can be reframed as the ability to influence people. Mention that you notice this ability and provide opportunities for the act to be redirected in a positive way. </a:t>
            </a:r>
          </a:p>
          <a:p>
            <a:r>
              <a:rPr lang="en-US" sz="6300" dirty="0" smtClean="0"/>
              <a:t>Leave your ego at the door. </a:t>
            </a:r>
          </a:p>
          <a:p>
            <a:pPr lvl="1"/>
            <a:r>
              <a:rPr lang="en-US" sz="4200" dirty="0" smtClean="0"/>
              <a:t>Do not take things personally, put personal issues “on the shelf” and respond accordingly. </a:t>
            </a:r>
          </a:p>
          <a:p>
            <a:pPr lvl="1"/>
            <a:r>
              <a:rPr lang="en-US" sz="4200" dirty="0" smtClean="0"/>
              <a:t>An eighth grade student might say, “Why should I listen to you? You are just an afterschool teacher. Why don’t you get a real job?”</a:t>
            </a:r>
          </a:p>
          <a:p>
            <a:pPr lvl="1"/>
            <a:r>
              <a:rPr lang="en-US" sz="4200" dirty="0" smtClean="0"/>
              <a:t>How would you respond? </a:t>
            </a:r>
          </a:p>
          <a:p>
            <a:pPr lvl="1"/>
            <a:endParaRPr lang="en-US" sz="4200" dirty="0" smtClean="0"/>
          </a:p>
          <a:p>
            <a:r>
              <a:rPr lang="en-US" sz="2800" dirty="0" smtClean="0"/>
              <a:t>Build a relationship with students to know their needs</a:t>
            </a:r>
          </a:p>
          <a:p>
            <a:r>
              <a:rPr lang="en-US" sz="2800" dirty="0" smtClean="0"/>
              <a:t>Develop activities that meet various learning styles</a:t>
            </a:r>
          </a:p>
          <a:p>
            <a:r>
              <a:rPr lang="en-US" sz="2800" dirty="0" smtClean="0"/>
              <a:t>You are not a counselor – contact parents, school counselor, supervisor, etc. </a:t>
            </a:r>
          </a:p>
          <a:p>
            <a:r>
              <a:rPr lang="en-US" sz="2800" dirty="0" smtClean="0"/>
              <a:t>Decide what works and doesn’t work with your group of students </a:t>
            </a:r>
          </a:p>
          <a:p>
            <a:pPr lvl="1"/>
            <a:endParaRPr lang="en-US" dirty="0" smtClean="0"/>
          </a:p>
          <a:p>
            <a:endParaRPr lang="en-US" sz="1200" baseline="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8</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9</a:t>
            </a:fld>
            <a:endParaRPr lang="en-US"/>
          </a:p>
        </p:txBody>
      </p:sp>
    </p:spTree>
    <p:extLst>
      <p:ext uri="{BB962C8B-B14F-4D97-AF65-F5344CB8AC3E}">
        <p14:creationId xmlns:p14="http://schemas.microsoft.com/office/powerpoint/2010/main" xmlns="" val="263707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98615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07790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14886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271071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297501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25976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0EC13-C87B-44D5-824F-DE7A3051F637}"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101355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0EC13-C87B-44D5-824F-DE7A3051F637}"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395160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0EC13-C87B-44D5-824F-DE7A3051F637}"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341405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0EC13-C87B-44D5-824F-DE7A3051F637}"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335099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0EC13-C87B-44D5-824F-DE7A3051F637}"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61908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7137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0EC13-C87B-44D5-824F-DE7A3051F637}"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78761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154503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45751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3810302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275326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799909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CCA81-1C7C-4405-9E70-5B99E8386414}"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2037455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CCA81-1C7C-4405-9E70-5B99E8386414}"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948139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CCA81-1C7C-4405-9E70-5B99E8386414}"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96985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CCA81-1C7C-4405-9E70-5B99E8386414}"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34951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4860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CCA81-1C7C-4405-9E70-5B99E8386414}"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2871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CCA81-1C7C-4405-9E70-5B99E8386414}"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333868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819833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3322225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1784108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50214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616417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198BC9-27DF-46CC-91B2-26DC285D9215}"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926679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98BC9-27DF-46CC-91B2-26DC285D9215}"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06394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98BC9-27DF-46CC-91B2-26DC285D9215}"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161069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017798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98BC9-27DF-46CC-91B2-26DC285D9215}"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1470633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8BC9-27DF-46CC-91B2-26DC285D9215}"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772852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8BC9-27DF-46CC-91B2-26DC285D9215}"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846960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400099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607376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986155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71376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48601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017798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05884-E688-418D-876A-B5C6F430EC3D}"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55567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05884-E688-418D-876A-B5C6F430EC3D}"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555679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05884-E688-418D-876A-B5C6F430EC3D}"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867216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05884-E688-418D-876A-B5C6F430EC3D}"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87711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14842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2861055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077900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14886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05884-E688-418D-876A-B5C6F430EC3D}"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86721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05884-E688-418D-876A-B5C6F430EC3D}"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8771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1484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286105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05884-E688-418D-876A-B5C6F430EC3D}"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8121838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0EC13-C87B-44D5-824F-DE7A3051F637}"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1740094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CCA81-1C7C-4405-9E70-5B99E8386414}"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368515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98BC9-27DF-46CC-91B2-26DC285D9215}"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381367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05884-E688-418D-876A-B5C6F430EC3D}"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81218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achingchannel.org/videos/class-starting-teaching-strategy?fd=1"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teachingchannel.org/videos/setting-classroom-tone?fd=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jschwalm@phmc.or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mailto:kcoe@phm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s/teacher-student-relationshi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743199"/>
          </a:xfrm>
        </p:spPr>
        <p:txBody>
          <a:bodyPr>
            <a:normAutofit/>
          </a:bodyPr>
          <a:lstStyle/>
          <a:p>
            <a:r>
              <a:rPr lang="en-US" b="1" dirty="0" smtClean="0">
                <a:solidFill>
                  <a:schemeClr val="accent1"/>
                </a:solidFill>
              </a:rPr>
              <a:t>Introduction to </a:t>
            </a:r>
            <a:br>
              <a:rPr lang="en-US" b="1" dirty="0" smtClean="0">
                <a:solidFill>
                  <a:schemeClr val="accent1"/>
                </a:solidFill>
              </a:rPr>
            </a:br>
            <a:r>
              <a:rPr lang="en-US" b="1" dirty="0" smtClean="0">
                <a:solidFill>
                  <a:schemeClr val="accent1"/>
                </a:solidFill>
              </a:rPr>
              <a:t>Classroom Management with </a:t>
            </a:r>
            <a:br>
              <a:rPr lang="en-US" b="1" dirty="0" smtClean="0">
                <a:solidFill>
                  <a:schemeClr val="accent1"/>
                </a:solidFill>
              </a:rPr>
            </a:br>
            <a:r>
              <a:rPr lang="en-US" b="1" dirty="0" smtClean="0">
                <a:solidFill>
                  <a:schemeClr val="accent1"/>
                </a:solidFill>
              </a:rPr>
              <a:t>Elementary Youth</a:t>
            </a:r>
            <a:endParaRPr lang="en-US" b="1" dirty="0">
              <a:solidFill>
                <a:schemeClr val="accent1"/>
              </a:solidFill>
            </a:endParaRPr>
          </a:p>
        </p:txBody>
      </p:sp>
      <p:sp>
        <p:nvSpPr>
          <p:cNvPr id="3" name="Subtitle 2"/>
          <p:cNvSpPr>
            <a:spLocks noGrp="1"/>
          </p:cNvSpPr>
          <p:nvPr>
            <p:ph type="subTitle" idx="1"/>
          </p:nvPr>
        </p:nvSpPr>
        <p:spPr>
          <a:xfrm>
            <a:off x="1371600" y="4267200"/>
            <a:ext cx="6400800" cy="1371600"/>
          </a:xfrm>
        </p:spPr>
        <p:txBody>
          <a:bodyPr>
            <a:normAutofit/>
          </a:bodyPr>
          <a:lstStyle/>
          <a:p>
            <a:r>
              <a:rPr lang="en-US" sz="2400" dirty="0" smtClean="0"/>
              <a:t>Jason Schwalm &amp; Kristen Coe</a:t>
            </a:r>
          </a:p>
          <a:p>
            <a:r>
              <a:rPr lang="en-US" sz="2400" dirty="0" smtClean="0"/>
              <a:t>Public Health Management Corporation</a:t>
            </a:r>
            <a:endParaRPr lang="en-US" sz="2400" dirty="0"/>
          </a:p>
        </p:txBody>
      </p:sp>
    </p:spTree>
    <p:extLst>
      <p:ext uri="{BB962C8B-B14F-4D97-AF65-F5344CB8AC3E}">
        <p14:creationId xmlns:p14="http://schemas.microsoft.com/office/powerpoint/2010/main" xmlns="" val="153157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2514600"/>
          </a:xfrm>
        </p:spPr>
        <p:txBody>
          <a:bodyPr>
            <a:normAutofit/>
          </a:bodyPr>
          <a:lstStyle/>
          <a:p>
            <a:pPr marL="0" indent="0">
              <a:buNone/>
            </a:pPr>
            <a:r>
              <a:rPr lang="en-US" dirty="0" smtClean="0"/>
              <a:t>Individual connections with youth are key:</a:t>
            </a:r>
          </a:p>
          <a:p>
            <a:r>
              <a:rPr lang="en-US" dirty="0" smtClean="0"/>
              <a:t>One-on-one</a:t>
            </a:r>
          </a:p>
          <a:p>
            <a:r>
              <a:rPr lang="en-US" dirty="0" smtClean="0"/>
              <a:t>Projecting warmth to the group</a:t>
            </a:r>
          </a:p>
          <a:p>
            <a:r>
              <a:rPr lang="en-US" dirty="0" smtClean="0"/>
              <a:t>Two-way communication in the group</a:t>
            </a:r>
          </a:p>
          <a:p>
            <a:pPr marL="0" indent="0">
              <a:buNone/>
            </a:pPr>
            <a:endParaRPr lang="en-US" dirty="0"/>
          </a:p>
          <a:p>
            <a:pPr marL="0" indent="0">
              <a:buNone/>
            </a:pPr>
            <a:endParaRPr lang="en-US" dirty="0" smtClean="0"/>
          </a:p>
          <a:p>
            <a:endParaRPr lang="en-US" dirty="0"/>
          </a:p>
        </p:txBody>
      </p:sp>
      <p:pic>
        <p:nvPicPr>
          <p:cNvPr id="4098"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57199" y="4724400"/>
            <a:ext cx="782389" cy="8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1747060" y="4845868"/>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819400" y="4821695"/>
            <a:ext cx="782389" cy="8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962400" y="4446706"/>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962402" y="5240723"/>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232180" y="5659752"/>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410200" y="4760960"/>
            <a:ext cx="782389" cy="8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6553200" y="4385971"/>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6553202" y="5179988"/>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5953644" y="5767943"/>
            <a:ext cx="739218" cy="71658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1304815" y="5163295"/>
            <a:ext cx="360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a:off x="6192588" y="4821695"/>
            <a:ext cx="360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a:off x="6201586" y="5331257"/>
            <a:ext cx="360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5817758" y="5612849"/>
            <a:ext cx="135886" cy="35829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a:off x="3444377" y="4861430"/>
            <a:ext cx="360612" cy="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3749177" y="5349754"/>
            <a:ext cx="360612" cy="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3210594" y="5659752"/>
            <a:ext cx="0" cy="29756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28540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But it’s not just about relationships with YOU…</a:t>
            </a:r>
          </a:p>
          <a:p>
            <a:pPr marL="0" indent="0">
              <a:buNone/>
            </a:pPr>
            <a:endParaRPr lang="en-US" dirty="0"/>
          </a:p>
          <a:p>
            <a:pPr marL="0" indent="0">
              <a:buNone/>
            </a:pPr>
            <a:endParaRPr lang="en-US" dirty="0" smtClean="0"/>
          </a:p>
        </p:txBody>
      </p:sp>
      <p:pic>
        <p:nvPicPr>
          <p:cNvPr id="4"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371599" y="3311685"/>
            <a:ext cx="1859058" cy="199133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5410200" y="2735529"/>
            <a:ext cx="1188701" cy="11523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Arrow Connector 7"/>
          <p:cNvCxnSpPr/>
          <p:nvPr/>
        </p:nvCxnSpPr>
        <p:spPr>
          <a:xfrm flipV="1">
            <a:off x="3612432" y="3603144"/>
            <a:ext cx="1614336" cy="3990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3429000" y="4535140"/>
            <a:ext cx="1981200" cy="41786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3113072" y="5123869"/>
            <a:ext cx="741563" cy="56358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11"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854635" y="5287867"/>
            <a:ext cx="1188701" cy="11523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5628788" y="4535140"/>
            <a:ext cx="1188701" cy="11523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Straight Arrow Connector 17"/>
          <p:cNvCxnSpPr/>
          <p:nvPr/>
        </p:nvCxnSpPr>
        <p:spPr>
          <a:xfrm flipV="1">
            <a:off x="6261413" y="3887841"/>
            <a:ext cx="31068" cy="5228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flipV="1">
            <a:off x="5226768" y="5687452"/>
            <a:ext cx="433088" cy="2614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220199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 - Styles</a:t>
            </a:r>
            <a:endParaRPr lang="en-US" b="1" dirty="0">
              <a:solidFill>
                <a:schemeClr val="accent1"/>
              </a:solidFill>
            </a:endParaRPr>
          </a:p>
        </p:txBody>
      </p:sp>
      <p:sp>
        <p:nvSpPr>
          <p:cNvPr id="3" name="Content Placeholder 2"/>
          <p:cNvSpPr>
            <a:spLocks noGrp="1"/>
          </p:cNvSpPr>
          <p:nvPr>
            <p:ph idx="4294967295"/>
          </p:nvPr>
        </p:nvSpPr>
        <p:spPr>
          <a:xfrm>
            <a:off x="534748" y="1828800"/>
            <a:ext cx="8229600" cy="4343400"/>
          </a:xfrm>
        </p:spPr>
        <p:txBody>
          <a:bodyPr>
            <a:normAutofit/>
          </a:bodyPr>
          <a:lstStyle/>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a:p>
        </p:txBody>
      </p:sp>
      <p:pic>
        <p:nvPicPr>
          <p:cNvPr id="3074" name="Picture 2" descr="C:\Users\kcoe\AppData\Local\Microsoft\Windows\Temporary Internet Files\Content.IE5\XSP3Y14G\MC90002338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3999"/>
            <a:ext cx="2952445" cy="347501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kcoe\AppData\Local\Microsoft\Windows\Temporary Internet Files\Content.IE5\EH9C6HAC\dglxasse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26618" y="2446366"/>
            <a:ext cx="2288696"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kcoe\AppData\Local\Microsoft\Windows\Temporary Internet Files\Content.IE5\71P898Q1\MC90008885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1661307"/>
            <a:ext cx="2331355"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9055" y="4999015"/>
            <a:ext cx="2531533" cy="584775"/>
          </a:xfrm>
          <a:prstGeom prst="rect">
            <a:avLst/>
          </a:prstGeom>
          <a:noFill/>
        </p:spPr>
        <p:txBody>
          <a:bodyPr wrap="square" rtlCol="0">
            <a:spAutoFit/>
          </a:bodyPr>
          <a:lstStyle/>
          <a:p>
            <a:r>
              <a:rPr lang="en-US" sz="3200" dirty="0" smtClean="0">
                <a:solidFill>
                  <a:schemeClr val="accent1"/>
                </a:solidFill>
              </a:rPr>
              <a:t>The grandma</a:t>
            </a:r>
            <a:endParaRPr lang="en-US" sz="3200" dirty="0">
              <a:solidFill>
                <a:schemeClr val="accent1"/>
              </a:solidFill>
            </a:endParaRPr>
          </a:p>
        </p:txBody>
      </p:sp>
      <p:sp>
        <p:nvSpPr>
          <p:cNvPr id="8" name="TextBox 7"/>
          <p:cNvSpPr txBox="1"/>
          <p:nvPr/>
        </p:nvSpPr>
        <p:spPr>
          <a:xfrm>
            <a:off x="3626618" y="1840424"/>
            <a:ext cx="2531533" cy="584775"/>
          </a:xfrm>
          <a:prstGeom prst="rect">
            <a:avLst/>
          </a:prstGeom>
          <a:noFill/>
        </p:spPr>
        <p:txBody>
          <a:bodyPr wrap="square" rtlCol="0">
            <a:spAutoFit/>
          </a:bodyPr>
          <a:lstStyle/>
          <a:p>
            <a:r>
              <a:rPr lang="en-US" sz="3200" dirty="0" smtClean="0">
                <a:solidFill>
                  <a:schemeClr val="accent1"/>
                </a:solidFill>
              </a:rPr>
              <a:t>The big sister</a:t>
            </a:r>
            <a:endParaRPr lang="en-US" sz="3200" dirty="0">
              <a:solidFill>
                <a:schemeClr val="accent1"/>
              </a:solidFill>
            </a:endParaRPr>
          </a:p>
        </p:txBody>
      </p:sp>
      <p:sp>
        <p:nvSpPr>
          <p:cNvPr id="9" name="TextBox 8"/>
          <p:cNvSpPr txBox="1"/>
          <p:nvPr/>
        </p:nvSpPr>
        <p:spPr>
          <a:xfrm>
            <a:off x="6705600" y="4944006"/>
            <a:ext cx="2026555" cy="584775"/>
          </a:xfrm>
          <a:prstGeom prst="rect">
            <a:avLst/>
          </a:prstGeom>
          <a:noFill/>
        </p:spPr>
        <p:txBody>
          <a:bodyPr wrap="square" rtlCol="0">
            <a:spAutoFit/>
          </a:bodyPr>
          <a:lstStyle/>
          <a:p>
            <a:r>
              <a:rPr lang="en-US" sz="3200" dirty="0" smtClean="0">
                <a:solidFill>
                  <a:schemeClr val="accent1"/>
                </a:solidFill>
              </a:rPr>
              <a:t>The coach</a:t>
            </a:r>
            <a:endParaRPr lang="en-US" sz="3200" dirty="0">
              <a:solidFill>
                <a:schemeClr val="accent1"/>
              </a:solidFill>
            </a:endParaRPr>
          </a:p>
        </p:txBody>
      </p:sp>
    </p:spTree>
    <p:extLst>
      <p:ext uri="{BB962C8B-B14F-4D97-AF65-F5344CB8AC3E}">
        <p14:creationId xmlns:p14="http://schemas.microsoft.com/office/powerpoint/2010/main" xmlns="" val="41036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Structure</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As the facilitator/group leader you need to:</a:t>
            </a:r>
          </a:p>
          <a:p>
            <a:r>
              <a:rPr lang="en-US" dirty="0"/>
              <a:t>Clearly define expectations </a:t>
            </a:r>
            <a:r>
              <a:rPr lang="en-US" dirty="0" smtClean="0"/>
              <a:t>in your own mind</a:t>
            </a:r>
          </a:p>
          <a:p>
            <a:r>
              <a:rPr lang="en-US" dirty="0" smtClean="0"/>
              <a:t>Clearly communicate expectations to youth</a:t>
            </a:r>
          </a:p>
          <a:p>
            <a:r>
              <a:rPr lang="en-US" dirty="0" smtClean="0"/>
              <a:t>Create systems that enforce/encourage/</a:t>
            </a:r>
            <a:r>
              <a:rPr lang="en-US" dirty="0"/>
              <a:t> </a:t>
            </a:r>
            <a:r>
              <a:rPr lang="en-US" dirty="0" smtClean="0"/>
              <a:t>incentivize those expectations</a:t>
            </a:r>
          </a:p>
          <a:p>
            <a:pPr lvl="1"/>
            <a:r>
              <a:rPr lang="en-US" dirty="0" smtClean="0"/>
              <a:t>Rules &amp; Routines</a:t>
            </a:r>
          </a:p>
          <a:p>
            <a:pPr lvl="1"/>
            <a:r>
              <a:rPr lang="en-US" dirty="0" smtClean="0"/>
              <a:t>Enforcing Expectations</a:t>
            </a:r>
          </a:p>
          <a:p>
            <a:endParaRPr lang="en-US" dirty="0"/>
          </a:p>
        </p:txBody>
      </p:sp>
      <p:pic>
        <p:nvPicPr>
          <p:cNvPr id="3076" name="Picture 4" descr="C:\Users\kcoe\AppData\Local\Microsoft\Windows\Temporary Internet Files\Content.IE5\EH9C6HAC\MP900404896[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7333" b="90000" l="0" r="90000"/>
                    </a14:imgEffect>
                  </a14:imgLayer>
                </a14:imgProps>
              </a:ext>
              <a:ext uri="{28A0092B-C50C-407E-A947-70E740481C1C}">
                <a14:useLocalDpi xmlns:a14="http://schemas.microsoft.com/office/drawing/2010/main" xmlns="" val="0"/>
              </a:ext>
            </a:extLst>
          </a:blip>
          <a:srcRect/>
          <a:stretch>
            <a:fillRect/>
          </a:stretch>
        </p:blipFill>
        <p:spPr bwMode="auto">
          <a:xfrm>
            <a:off x="6324600" y="3962400"/>
            <a:ext cx="3200400"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8857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Rules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a:spcAft>
                <a:spcPts val="1200"/>
              </a:spcAft>
            </a:pPr>
            <a:r>
              <a:rPr lang="en-US" dirty="0" smtClean="0"/>
              <a:t>Guiding </a:t>
            </a:r>
            <a:r>
              <a:rPr lang="en-US" dirty="0"/>
              <a:t>principles of the classroom</a:t>
            </a:r>
          </a:p>
          <a:p>
            <a:pPr>
              <a:spcAft>
                <a:spcPts val="1200"/>
              </a:spcAft>
            </a:pPr>
            <a:r>
              <a:rPr lang="en-US" dirty="0" smtClean="0"/>
              <a:t>Rules </a:t>
            </a:r>
            <a:r>
              <a:rPr lang="en-US" dirty="0"/>
              <a:t>should </a:t>
            </a:r>
            <a:r>
              <a:rPr lang="en-US" dirty="0" smtClean="0"/>
              <a:t>be few </a:t>
            </a:r>
            <a:r>
              <a:rPr lang="en-US" dirty="0"/>
              <a:t>in </a:t>
            </a:r>
            <a:r>
              <a:rPr lang="en-US" dirty="0" smtClean="0"/>
              <a:t>number &amp; clear</a:t>
            </a:r>
          </a:p>
          <a:p>
            <a:pPr>
              <a:spcAft>
                <a:spcPts val="1200"/>
              </a:spcAft>
            </a:pPr>
            <a:r>
              <a:rPr lang="en-US" dirty="0" smtClean="0"/>
              <a:t>Positively </a:t>
            </a:r>
            <a:r>
              <a:rPr lang="en-US" dirty="0"/>
              <a:t>stated vs. negatively stated rules</a:t>
            </a:r>
          </a:p>
          <a:p>
            <a:pPr>
              <a:spcAft>
                <a:spcPts val="1200"/>
              </a:spcAft>
            </a:pPr>
            <a:r>
              <a:rPr lang="en-US" dirty="0"/>
              <a:t>Don’t assume students understand what a rule means in </a:t>
            </a:r>
            <a:r>
              <a:rPr lang="en-US" dirty="0" smtClean="0"/>
              <a:t>practice</a:t>
            </a:r>
          </a:p>
          <a:p>
            <a:endParaRPr lang="en-US" dirty="0"/>
          </a:p>
        </p:txBody>
      </p:sp>
    </p:spTree>
    <p:extLst>
      <p:ext uri="{BB962C8B-B14F-4D97-AF65-F5344CB8AC3E}">
        <p14:creationId xmlns:p14="http://schemas.microsoft.com/office/powerpoint/2010/main" xmlns="" val="4173526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Routines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a:spcAft>
                <a:spcPts val="1200"/>
              </a:spcAft>
            </a:pPr>
            <a:r>
              <a:rPr lang="en-US" dirty="0"/>
              <a:t>Practiced way of doing things in the classroom</a:t>
            </a:r>
          </a:p>
          <a:p>
            <a:pPr>
              <a:spcAft>
                <a:spcPts val="1200"/>
              </a:spcAft>
            </a:pPr>
            <a:r>
              <a:rPr lang="en-US" dirty="0" smtClean="0"/>
              <a:t>Routines </a:t>
            </a:r>
            <a:r>
              <a:rPr lang="en-US" dirty="0"/>
              <a:t>are more concrete than </a:t>
            </a:r>
            <a:r>
              <a:rPr lang="en-US" dirty="0" smtClean="0"/>
              <a:t>rules</a:t>
            </a:r>
          </a:p>
          <a:p>
            <a:pPr>
              <a:spcAft>
                <a:spcPts val="1200"/>
              </a:spcAft>
            </a:pPr>
            <a:r>
              <a:rPr lang="en-US" dirty="0"/>
              <a:t>Routines must be taught</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xmlns="" val="251495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Activity: Routines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r>
              <a:rPr lang="en-US" dirty="0" smtClean="0"/>
              <a:t>Read Scenario</a:t>
            </a:r>
            <a:endParaRPr lang="en-US" dirty="0"/>
          </a:p>
          <a:p>
            <a:r>
              <a:rPr lang="en-US" dirty="0" smtClean="0"/>
              <a:t>Discussion Questions</a:t>
            </a:r>
          </a:p>
          <a:p>
            <a:pPr lvl="1"/>
            <a:r>
              <a:rPr lang="en-US" dirty="0" smtClean="0"/>
              <a:t>What routines did you notice?</a:t>
            </a:r>
          </a:p>
          <a:p>
            <a:pPr lvl="1"/>
            <a:r>
              <a:rPr lang="en-US" dirty="0" smtClean="0"/>
              <a:t>How were those routines taught/reinforced?</a:t>
            </a:r>
          </a:p>
          <a:p>
            <a:pPr lvl="1"/>
            <a:r>
              <a:rPr lang="en-US" dirty="0" smtClean="0"/>
              <a:t>Were there additional opportunities to create routines to help with classroom management?</a:t>
            </a:r>
            <a:endParaRPr lang="en-US" dirty="0"/>
          </a:p>
          <a:p>
            <a:endParaRPr lang="en-US" dirty="0"/>
          </a:p>
        </p:txBody>
      </p:sp>
    </p:spTree>
    <p:extLst>
      <p:ext uri="{BB962C8B-B14F-4D97-AF65-F5344CB8AC3E}">
        <p14:creationId xmlns:p14="http://schemas.microsoft.com/office/powerpoint/2010/main" xmlns="" val="414503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1905001"/>
            <a:ext cx="8991600" cy="3886199"/>
          </a:xfrm>
        </p:spPr>
        <p:txBody>
          <a:bodyPr numCol="2">
            <a:normAutofit/>
          </a:bodyPr>
          <a:lstStyle/>
          <a:p>
            <a:pPr lvl="1">
              <a:buFont typeface="Arial" pitchFamily="34" charset="0"/>
              <a:buChar char="•"/>
            </a:pPr>
            <a:r>
              <a:rPr lang="en-US" sz="2400" dirty="0" smtClean="0"/>
              <a:t>Distributing snack</a:t>
            </a:r>
            <a:endParaRPr lang="en-US" sz="2400" dirty="0"/>
          </a:p>
          <a:p>
            <a:pPr lvl="1">
              <a:buFont typeface="Arial" pitchFamily="34" charset="0"/>
              <a:buChar char="•"/>
            </a:pPr>
            <a:r>
              <a:rPr lang="en-US" sz="2400" dirty="0"/>
              <a:t>Cleaning up after snack or activities</a:t>
            </a:r>
          </a:p>
          <a:p>
            <a:pPr lvl="1">
              <a:buFont typeface="Arial" pitchFamily="34" charset="0"/>
              <a:buChar char="•"/>
            </a:pPr>
            <a:r>
              <a:rPr lang="en-US" sz="2400" dirty="0"/>
              <a:t>Getting students’ attention</a:t>
            </a:r>
          </a:p>
          <a:p>
            <a:pPr lvl="1">
              <a:buFont typeface="Arial" pitchFamily="34" charset="0"/>
              <a:buChar char="•"/>
            </a:pPr>
            <a:r>
              <a:rPr lang="en-US" sz="2400" dirty="0"/>
              <a:t>Transitioning between activities </a:t>
            </a:r>
          </a:p>
          <a:p>
            <a:pPr lvl="1">
              <a:buFont typeface="Arial" pitchFamily="34" charset="0"/>
              <a:buChar char="•"/>
            </a:pPr>
            <a:r>
              <a:rPr lang="en-US" sz="2400" dirty="0"/>
              <a:t>Lining up</a:t>
            </a:r>
          </a:p>
          <a:p>
            <a:pPr lvl="1">
              <a:buFont typeface="Arial" pitchFamily="34" charset="0"/>
              <a:buChar char="•"/>
            </a:pPr>
            <a:r>
              <a:rPr lang="en-US" sz="2400" dirty="0"/>
              <a:t>Walking through </a:t>
            </a:r>
            <a:r>
              <a:rPr lang="en-US" sz="2400" dirty="0" smtClean="0"/>
              <a:t>halls</a:t>
            </a:r>
          </a:p>
          <a:p>
            <a:pPr lvl="1">
              <a:buFont typeface="Arial" pitchFamily="34" charset="0"/>
              <a:buChar char="•"/>
            </a:pPr>
            <a:r>
              <a:rPr lang="en-US" sz="2400" dirty="0" smtClean="0"/>
              <a:t>Distributing </a:t>
            </a:r>
            <a:r>
              <a:rPr lang="en-US" sz="2400" dirty="0"/>
              <a:t>materials </a:t>
            </a:r>
          </a:p>
          <a:p>
            <a:pPr lvl="1">
              <a:buFont typeface="Arial" pitchFamily="34" charset="0"/>
              <a:buChar char="•"/>
            </a:pPr>
            <a:r>
              <a:rPr lang="en-US" sz="2400" dirty="0"/>
              <a:t>Retrieving materials after activities </a:t>
            </a:r>
          </a:p>
          <a:p>
            <a:pPr lvl="1">
              <a:buFont typeface="Arial" pitchFamily="34" charset="0"/>
              <a:buChar char="•"/>
            </a:pPr>
            <a:r>
              <a:rPr lang="en-US" sz="2400" dirty="0"/>
              <a:t>Leaving the classroom</a:t>
            </a:r>
          </a:p>
          <a:p>
            <a:pPr lvl="1">
              <a:buFont typeface="Arial" pitchFamily="34" charset="0"/>
              <a:buChar char="•"/>
            </a:pPr>
            <a:r>
              <a:rPr lang="en-US" sz="2400" dirty="0"/>
              <a:t>Signing in and out</a:t>
            </a:r>
          </a:p>
          <a:p>
            <a:pPr lvl="1">
              <a:buFont typeface="Arial" pitchFamily="34" charset="0"/>
              <a:buChar char="•"/>
            </a:pPr>
            <a:r>
              <a:rPr lang="en-US" sz="2400" dirty="0" smtClean="0"/>
              <a:t>Starting activities in each classroom space</a:t>
            </a:r>
            <a:endParaRPr lang="en-US" sz="2400" dirty="0"/>
          </a:p>
          <a:p>
            <a:pPr lvl="1">
              <a:buFont typeface="Arial" pitchFamily="34" charset="0"/>
              <a:buChar char="•"/>
            </a:pPr>
            <a:r>
              <a:rPr lang="en-US" sz="2400" dirty="0"/>
              <a:t>Entering the gym or outdoor </a:t>
            </a:r>
            <a:r>
              <a:rPr lang="en-US" sz="2400" dirty="0" smtClean="0"/>
              <a:t>space</a:t>
            </a:r>
            <a:endParaRPr lang="en-US" sz="2400" dirty="0"/>
          </a:p>
        </p:txBody>
      </p:sp>
      <p:sp>
        <p:nvSpPr>
          <p:cNvPr id="2" name="Title 1"/>
          <p:cNvSpPr>
            <a:spLocks noGrp="1"/>
          </p:cNvSpPr>
          <p:nvPr>
            <p:ph type="title" idx="4294967295"/>
          </p:nvPr>
        </p:nvSpPr>
        <p:spPr>
          <a:xfrm>
            <a:off x="0" y="274638"/>
            <a:ext cx="9144000" cy="1143000"/>
          </a:xfrm>
        </p:spPr>
        <p:txBody>
          <a:bodyPr>
            <a:normAutofit/>
          </a:bodyPr>
          <a:lstStyle/>
          <a:p>
            <a:r>
              <a:rPr lang="en-US" b="1" dirty="0" smtClean="0">
                <a:solidFill>
                  <a:schemeClr val="accent1"/>
                </a:solidFill>
              </a:rPr>
              <a:t>Opportunities for Routines</a:t>
            </a:r>
            <a:endParaRPr lang="en-US" b="1" dirty="0">
              <a:solidFill>
                <a:schemeClr val="accent1"/>
              </a:solidFill>
            </a:endParaRPr>
          </a:p>
        </p:txBody>
      </p:sp>
      <p:sp>
        <p:nvSpPr>
          <p:cNvPr id="5" name="Rectangle 4"/>
          <p:cNvSpPr/>
          <p:nvPr/>
        </p:nvSpPr>
        <p:spPr>
          <a:xfrm>
            <a:off x="97277" y="1371600"/>
            <a:ext cx="3984104" cy="461665"/>
          </a:xfrm>
          <a:prstGeom prst="rect">
            <a:avLst/>
          </a:prstGeom>
        </p:spPr>
        <p:txBody>
          <a:bodyPr wrap="none">
            <a:spAutoFit/>
          </a:bodyPr>
          <a:lstStyle/>
          <a:p>
            <a:r>
              <a:rPr lang="en-US" sz="2400" b="1" dirty="0"/>
              <a:t>Clearly state expectations for:</a:t>
            </a:r>
          </a:p>
        </p:txBody>
      </p:sp>
    </p:spTree>
    <p:extLst>
      <p:ext uri="{BB962C8B-B14F-4D97-AF65-F5344CB8AC3E}">
        <p14:creationId xmlns:p14="http://schemas.microsoft.com/office/powerpoint/2010/main" xmlns="" val="24110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smtClean="0">
                <a:solidFill>
                  <a:schemeClr val="accent1"/>
                </a:solidFill>
              </a:rPr>
              <a:t>(Re)-Enforcing Expectations</a:t>
            </a:r>
            <a:endParaRPr lang="en-US" b="1" dirty="0">
              <a:solidFill>
                <a:schemeClr val="accent1"/>
              </a:solidFill>
            </a:endParaRPr>
          </a:p>
        </p:txBody>
      </p:sp>
      <p:sp>
        <p:nvSpPr>
          <p:cNvPr id="3" name="Content Placeholder 2"/>
          <p:cNvSpPr>
            <a:spLocks noGrp="1"/>
          </p:cNvSpPr>
          <p:nvPr>
            <p:ph idx="4294967295"/>
          </p:nvPr>
        </p:nvSpPr>
        <p:spPr>
          <a:xfrm>
            <a:off x="609600" y="1219200"/>
            <a:ext cx="7119938" cy="4953000"/>
          </a:xfrm>
        </p:spPr>
        <p:txBody>
          <a:bodyPr>
            <a:noAutofit/>
          </a:bodyPr>
          <a:lstStyle/>
          <a:p>
            <a:pPr marL="0" indent="0" algn="ctr">
              <a:buNone/>
            </a:pPr>
            <a:r>
              <a:rPr lang="en-US" dirty="0" smtClean="0"/>
              <a:t>Expectations are not just what you say, but what actually happens in the room.</a:t>
            </a:r>
          </a:p>
          <a:p>
            <a:pPr marL="0" indent="0">
              <a:buNone/>
            </a:pPr>
            <a:endParaRPr lang="en-US" sz="2800" b="1" dirty="0" smtClean="0"/>
          </a:p>
          <a:p>
            <a:pPr marL="0" indent="0">
              <a:buNone/>
            </a:pPr>
            <a:r>
              <a:rPr lang="en-US" b="1" dirty="0" smtClean="0"/>
              <a:t>Proactive Intervention </a:t>
            </a:r>
            <a:endParaRPr lang="en-US" b="1" dirty="0"/>
          </a:p>
          <a:p>
            <a:pPr lvl="1"/>
            <a:r>
              <a:rPr lang="en-US" dirty="0" smtClean="0"/>
              <a:t> Strategies to encourage/discourage behaviors before they’ve happened</a:t>
            </a:r>
          </a:p>
          <a:p>
            <a:pPr marL="0" indent="0">
              <a:buNone/>
            </a:pPr>
            <a:r>
              <a:rPr lang="en-US" b="1" dirty="0" smtClean="0"/>
              <a:t>Reactive Interventions</a:t>
            </a:r>
          </a:p>
          <a:p>
            <a:pPr lvl="1"/>
            <a:r>
              <a:rPr lang="en-US" dirty="0" smtClean="0"/>
              <a:t>Strategies that are used in response to a behavior</a:t>
            </a:r>
          </a:p>
        </p:txBody>
      </p:sp>
    </p:spTree>
    <p:extLst>
      <p:ext uri="{BB962C8B-B14F-4D97-AF65-F5344CB8AC3E}">
        <p14:creationId xmlns:p14="http://schemas.microsoft.com/office/powerpoint/2010/main" xmlns="" val="14757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(Re)-Enforcing Expectations</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551237302"/>
              </p:ext>
            </p:extLst>
          </p:nvPr>
        </p:nvGraphicFramePr>
        <p:xfrm>
          <a:off x="609600" y="1600200"/>
          <a:ext cx="8001000" cy="3810000"/>
        </p:xfrm>
        <a:graphic>
          <a:graphicData uri="http://schemas.openxmlformats.org/drawingml/2006/table">
            <a:tbl>
              <a:tblPr firstRow="1" bandRow="1">
                <a:tableStyleId>{5C22544A-7EE6-4342-B048-85BDC9FD1C3A}</a:tableStyleId>
              </a:tblPr>
              <a:tblGrid>
                <a:gridCol w="2438400"/>
                <a:gridCol w="5562600"/>
              </a:tblGrid>
              <a:tr h="725714">
                <a:tc>
                  <a:txBody>
                    <a:bodyPr/>
                    <a:lstStyle/>
                    <a:p>
                      <a:pPr algn="ct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Examples</a:t>
                      </a:r>
                      <a:endParaRPr lang="en-US" sz="3200" dirty="0">
                        <a:solidFill>
                          <a:schemeClr val="tx1"/>
                        </a:solidFill>
                      </a:endParaRPr>
                    </a:p>
                  </a:txBody>
                  <a:tcPr>
                    <a:solidFill>
                      <a:schemeClr val="accent1">
                        <a:lumMod val="20000"/>
                        <a:lumOff val="80000"/>
                      </a:schemeClr>
                    </a:solidFill>
                  </a:tcPr>
                </a:tc>
              </a:tr>
              <a:tr h="1542143">
                <a:tc>
                  <a:txBody>
                    <a:bodyPr/>
                    <a:lstStyle/>
                    <a:p>
                      <a:pPr algn="ctr"/>
                      <a:r>
                        <a:rPr lang="en-US" sz="3200" b="1" dirty="0" smtClean="0">
                          <a:solidFill>
                            <a:schemeClr val="tx1"/>
                          </a:solidFill>
                        </a:rPr>
                        <a:t>Proactive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Designing your classroom to promote</a:t>
                      </a:r>
                      <a:r>
                        <a:rPr lang="en-US" sz="2400" baseline="0" dirty="0" smtClean="0">
                          <a:solidFill>
                            <a:schemeClr val="tx1"/>
                          </a:solidFill>
                        </a:rPr>
                        <a:t> teamwork &amp; minimize distractions</a:t>
                      </a:r>
                      <a:endParaRPr lang="en-US" sz="2400" dirty="0">
                        <a:solidFill>
                          <a:schemeClr val="tx1"/>
                        </a:solidFill>
                      </a:endParaRPr>
                    </a:p>
                  </a:txBody>
                  <a:tcPr>
                    <a:solidFill>
                      <a:schemeClr val="accent1">
                        <a:lumMod val="20000"/>
                        <a:lumOff val="80000"/>
                      </a:schemeClr>
                    </a:solidFill>
                  </a:tcPr>
                </a:tc>
              </a:tr>
              <a:tr h="1542143">
                <a:tc>
                  <a:txBody>
                    <a:bodyPr/>
                    <a:lstStyle/>
                    <a:p>
                      <a:pPr algn="ctr"/>
                      <a:r>
                        <a:rPr lang="en-US" sz="3200" b="1" dirty="0" smtClean="0">
                          <a:solidFill>
                            <a:schemeClr val="tx1"/>
                          </a:solidFill>
                        </a:rPr>
                        <a:t>Reactive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Giving</a:t>
                      </a:r>
                      <a:r>
                        <a:rPr lang="en-US" sz="2400" baseline="0" dirty="0" smtClean="0">
                          <a:solidFill>
                            <a:schemeClr val="tx1"/>
                          </a:solidFill>
                        </a:rPr>
                        <a:t> </a:t>
                      </a:r>
                      <a:r>
                        <a:rPr lang="en-US" sz="2400" dirty="0" smtClean="0">
                          <a:solidFill>
                            <a:schemeClr val="tx1"/>
                          </a:solidFill>
                        </a:rPr>
                        <a:t>a chatty student a job to do to keep</a:t>
                      </a:r>
                      <a:r>
                        <a:rPr lang="en-US" sz="2400" baseline="0" dirty="0" smtClean="0">
                          <a:solidFill>
                            <a:schemeClr val="tx1"/>
                          </a:solidFill>
                        </a:rPr>
                        <a:t> him busy</a:t>
                      </a:r>
                      <a:endParaRPr lang="en-US" sz="2400"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18792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Learning Objectives</a:t>
            </a:r>
            <a:endParaRPr lang="en-US" b="1" dirty="0">
              <a:solidFill>
                <a:schemeClr val="accent1"/>
              </a:solidFill>
            </a:endParaRPr>
          </a:p>
        </p:txBody>
      </p:sp>
      <p:sp>
        <p:nvSpPr>
          <p:cNvPr id="3" name="Content Placeholder 2"/>
          <p:cNvSpPr>
            <a:spLocks noGrp="1"/>
          </p:cNvSpPr>
          <p:nvPr>
            <p:ph idx="4294967295"/>
          </p:nvPr>
        </p:nvSpPr>
        <p:spPr>
          <a:xfrm>
            <a:off x="533400" y="1676400"/>
            <a:ext cx="8382000" cy="4495800"/>
          </a:xfrm>
        </p:spPr>
        <p:txBody>
          <a:bodyPr>
            <a:normAutofit/>
          </a:bodyPr>
          <a:lstStyle/>
          <a:p>
            <a:pPr>
              <a:spcBef>
                <a:spcPts val="1200"/>
              </a:spcBef>
              <a:spcAft>
                <a:spcPts val="1200"/>
              </a:spcAft>
            </a:pPr>
            <a:r>
              <a:rPr lang="en-US" sz="2800" dirty="0" smtClean="0"/>
              <a:t>Participants will be able to identify youth needs</a:t>
            </a:r>
          </a:p>
          <a:p>
            <a:pPr>
              <a:spcBef>
                <a:spcPts val="1200"/>
              </a:spcBef>
              <a:spcAft>
                <a:spcPts val="1200"/>
              </a:spcAft>
            </a:pPr>
            <a:r>
              <a:rPr lang="en-US" sz="2800" dirty="0" smtClean="0"/>
              <a:t>Participants will be able to select classroom management strategies that meet youth needs.</a:t>
            </a:r>
          </a:p>
          <a:p>
            <a:pPr>
              <a:spcBef>
                <a:spcPts val="1200"/>
              </a:spcBef>
              <a:spcAft>
                <a:spcPts val="1200"/>
              </a:spcAft>
            </a:pPr>
            <a:r>
              <a:rPr lang="en-US" sz="2800" dirty="0" smtClean="0"/>
              <a:t>Participants will understand the impact effective planning and preparation on classroom management.</a:t>
            </a:r>
          </a:p>
          <a:p>
            <a:pPr>
              <a:spcBef>
                <a:spcPts val="1200"/>
              </a:spcBef>
              <a:spcAft>
                <a:spcPts val="1200"/>
              </a:spcAft>
            </a:pPr>
            <a:r>
              <a:rPr lang="en-US" sz="2800" dirty="0" smtClean="0"/>
              <a:t>Participants will consider the relationship between classroom culture and the agency mission.</a:t>
            </a:r>
          </a:p>
          <a:p>
            <a:endParaRPr lang="en-US" dirty="0"/>
          </a:p>
        </p:txBody>
      </p:sp>
    </p:spTree>
    <p:extLst>
      <p:ext uri="{BB962C8B-B14F-4D97-AF65-F5344CB8AC3E}">
        <p14:creationId xmlns:p14="http://schemas.microsoft.com/office/powerpoint/2010/main" xmlns="" val="85217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b="1" dirty="0" smtClean="0">
                <a:solidFill>
                  <a:schemeClr val="accent1"/>
                </a:solidFill>
              </a:rPr>
              <a:t>Proactive Interventions</a:t>
            </a:r>
            <a:endParaRPr lang="en-US" b="1" dirty="0">
              <a:solidFill>
                <a:schemeClr val="accent1"/>
              </a:solidFill>
            </a:endParaRPr>
          </a:p>
        </p:txBody>
      </p:sp>
      <p:sp>
        <p:nvSpPr>
          <p:cNvPr id="3" name="Content Placeholder 2"/>
          <p:cNvSpPr>
            <a:spLocks noGrp="1"/>
          </p:cNvSpPr>
          <p:nvPr>
            <p:ph idx="4294967295"/>
          </p:nvPr>
        </p:nvSpPr>
        <p:spPr>
          <a:xfrm>
            <a:off x="457200" y="1295400"/>
            <a:ext cx="8229600" cy="5181600"/>
          </a:xfrm>
        </p:spPr>
        <p:txBody>
          <a:bodyPr/>
          <a:lstStyle/>
          <a:p>
            <a:r>
              <a:rPr lang="en-US" dirty="0" smtClean="0"/>
              <a:t>Change the pace of a lesson or activity such as introduce a competition </a:t>
            </a:r>
          </a:p>
          <a:p>
            <a:r>
              <a:rPr lang="en-US" dirty="0" smtClean="0"/>
              <a:t>Provide a “time out” or break</a:t>
            </a:r>
          </a:p>
          <a:p>
            <a:r>
              <a:rPr lang="en-US" dirty="0" smtClean="0"/>
              <a:t>Grouping students or planning room layout</a:t>
            </a:r>
          </a:p>
          <a:p>
            <a:r>
              <a:rPr lang="en-US" dirty="0" smtClean="0"/>
              <a:t>Refocus attention through responsibility or “special tasks”</a:t>
            </a:r>
          </a:p>
          <a:p>
            <a:r>
              <a:rPr lang="en-US" dirty="0" smtClean="0"/>
              <a:t>Prepare thoroughly for limited “down time”</a:t>
            </a:r>
          </a:p>
          <a:p>
            <a:endParaRPr lang="en-US" dirty="0"/>
          </a:p>
        </p:txBody>
      </p:sp>
    </p:spTree>
    <p:extLst>
      <p:ext uri="{BB962C8B-B14F-4D97-AF65-F5344CB8AC3E}">
        <p14:creationId xmlns:p14="http://schemas.microsoft.com/office/powerpoint/2010/main" xmlns="" val="4058978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143000"/>
          </a:xfrm>
        </p:spPr>
        <p:txBody>
          <a:bodyPr/>
          <a:lstStyle/>
          <a:p>
            <a:r>
              <a:rPr lang="en-US" b="1" dirty="0" smtClean="0">
                <a:solidFill>
                  <a:schemeClr val="accent1"/>
                </a:solidFill>
              </a:rPr>
              <a:t>Reactive Interventions</a:t>
            </a:r>
            <a:endParaRPr lang="en-US" b="1" dirty="0">
              <a:solidFill>
                <a:schemeClr val="accent1"/>
              </a:solidFill>
            </a:endParaRPr>
          </a:p>
        </p:txBody>
      </p:sp>
      <p:sp>
        <p:nvSpPr>
          <p:cNvPr id="3" name="Content Placeholder 2"/>
          <p:cNvSpPr>
            <a:spLocks noGrp="1"/>
          </p:cNvSpPr>
          <p:nvPr>
            <p:ph idx="4294967295"/>
          </p:nvPr>
        </p:nvSpPr>
        <p:spPr>
          <a:xfrm>
            <a:off x="533400" y="1295400"/>
            <a:ext cx="8229600" cy="4953000"/>
          </a:xfrm>
        </p:spPr>
        <p:txBody>
          <a:bodyPr>
            <a:normAutofit/>
          </a:bodyPr>
          <a:lstStyle/>
          <a:p>
            <a:pPr marL="625475" indent="-336550"/>
            <a:r>
              <a:rPr lang="en-US" sz="2800" dirty="0" smtClean="0"/>
              <a:t>Teacher attention</a:t>
            </a:r>
          </a:p>
          <a:p>
            <a:pPr marL="625475" indent="-336550"/>
            <a:r>
              <a:rPr lang="en-US" sz="2800" dirty="0" smtClean="0"/>
              <a:t>Any type of reward (praise, sticker, etc.)</a:t>
            </a:r>
          </a:p>
          <a:p>
            <a:pPr marL="625475" indent="-336550"/>
            <a:r>
              <a:rPr lang="en-US" sz="2800" dirty="0" smtClean="0"/>
              <a:t>Adjacent peer reinforcement</a:t>
            </a:r>
            <a:endParaRPr lang="en-US" sz="2800" dirty="0"/>
          </a:p>
          <a:p>
            <a:pPr marL="625475" indent="-336550"/>
            <a:r>
              <a:rPr lang="en-US" sz="2800" dirty="0" smtClean="0"/>
              <a:t>Planned ignoring </a:t>
            </a:r>
          </a:p>
          <a:p>
            <a:pPr marL="625475" indent="-336550"/>
            <a:r>
              <a:rPr lang="en-US" sz="2800" dirty="0" smtClean="0"/>
              <a:t>The Teacher/Mom/Robert </a:t>
            </a:r>
            <a:r>
              <a:rPr lang="en-US" sz="2800" dirty="0" err="1" smtClean="0"/>
              <a:t>Deniro</a:t>
            </a:r>
            <a:r>
              <a:rPr lang="en-US" sz="2800" dirty="0" smtClean="0"/>
              <a:t> Look</a:t>
            </a:r>
          </a:p>
          <a:p>
            <a:pPr marL="625475" indent="-336550"/>
            <a:r>
              <a:rPr lang="en-US" sz="2800" dirty="0" smtClean="0"/>
              <a:t>The Hover</a:t>
            </a:r>
          </a:p>
          <a:p>
            <a:pPr marL="625475" indent="-336550"/>
            <a:r>
              <a:rPr lang="en-US" sz="2800" dirty="0" smtClean="0"/>
              <a:t>Calling </a:t>
            </a:r>
            <a:r>
              <a:rPr lang="en-US" sz="2800" dirty="0"/>
              <a:t>on the Student</a:t>
            </a:r>
          </a:p>
          <a:p>
            <a:pPr marL="625475" indent="-336550"/>
            <a:r>
              <a:rPr lang="en-US" sz="2800" dirty="0" smtClean="0"/>
              <a:t>Humor </a:t>
            </a:r>
            <a:endParaRPr lang="en-US" sz="2800" dirty="0"/>
          </a:p>
          <a:p>
            <a:pPr marL="625475" indent="-336550"/>
            <a:r>
              <a:rPr lang="en-US" sz="2800" dirty="0"/>
              <a:t>Direct </a:t>
            </a:r>
            <a:r>
              <a:rPr lang="en-US" sz="2800" dirty="0" smtClean="0"/>
              <a:t>Appeal/The Warning</a:t>
            </a:r>
          </a:p>
          <a:p>
            <a:pPr marL="914400" lvl="2" indent="0">
              <a:buNone/>
            </a:pPr>
            <a:endParaRPr lang="en-US" dirty="0"/>
          </a:p>
        </p:txBody>
      </p:sp>
    </p:spTree>
    <p:extLst>
      <p:ext uri="{BB962C8B-B14F-4D97-AF65-F5344CB8AC3E}">
        <p14:creationId xmlns:p14="http://schemas.microsoft.com/office/powerpoint/2010/main" xmlns="" val="609108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273174"/>
          </a:xfrm>
        </p:spPr>
        <p:txBody>
          <a:bodyPr/>
          <a:lstStyle/>
          <a:p>
            <a:r>
              <a:rPr lang="en-US" b="1" dirty="0" smtClean="0">
                <a:solidFill>
                  <a:schemeClr val="accent1"/>
                </a:solidFill>
              </a:rPr>
              <a:t>Consequences</a:t>
            </a:r>
            <a:endParaRPr lang="en-US" b="1" dirty="0">
              <a:solidFill>
                <a:schemeClr val="accent1"/>
              </a:solidFill>
            </a:endParaRPr>
          </a:p>
        </p:txBody>
      </p:sp>
      <p:sp>
        <p:nvSpPr>
          <p:cNvPr id="3" name="Content Placeholder 2"/>
          <p:cNvSpPr>
            <a:spLocks noGrp="1"/>
          </p:cNvSpPr>
          <p:nvPr>
            <p:ph idx="4294967295"/>
          </p:nvPr>
        </p:nvSpPr>
        <p:spPr>
          <a:xfrm>
            <a:off x="381000" y="1478756"/>
            <a:ext cx="7210138" cy="4388644"/>
          </a:xfrm>
        </p:spPr>
        <p:txBody>
          <a:bodyPr>
            <a:noAutofit/>
          </a:bodyPr>
          <a:lstStyle/>
          <a:p>
            <a:r>
              <a:rPr lang="en-US" sz="2800" dirty="0" smtClean="0"/>
              <a:t>No “free time”</a:t>
            </a:r>
          </a:p>
          <a:p>
            <a:r>
              <a:rPr lang="en-US" sz="2800" dirty="0" smtClean="0"/>
              <a:t>No computer time</a:t>
            </a:r>
          </a:p>
          <a:p>
            <a:r>
              <a:rPr lang="en-US" sz="2800" dirty="0" smtClean="0"/>
              <a:t>Call home</a:t>
            </a:r>
          </a:p>
          <a:p>
            <a:r>
              <a:rPr lang="en-US" sz="2800" dirty="0" smtClean="0"/>
              <a:t>Peer intervention</a:t>
            </a:r>
          </a:p>
          <a:p>
            <a:r>
              <a:rPr lang="en-US" sz="2800" dirty="0" smtClean="0"/>
              <a:t>Loss of incentive</a:t>
            </a:r>
          </a:p>
          <a:p>
            <a:r>
              <a:rPr lang="en-US" sz="2800" dirty="0" smtClean="0"/>
              <a:t>Student – Teacher conference</a:t>
            </a:r>
          </a:p>
          <a:p>
            <a:r>
              <a:rPr lang="en-US" sz="2800" dirty="0" smtClean="0"/>
              <a:t>Suspension from program</a:t>
            </a:r>
          </a:p>
          <a:p>
            <a:r>
              <a:rPr lang="en-US" sz="2800" dirty="0" smtClean="0"/>
              <a:t>Discharged from program (last resort)</a:t>
            </a:r>
          </a:p>
          <a:p>
            <a:pPr marL="0" indent="0">
              <a:buNone/>
            </a:pPr>
            <a:endParaRPr lang="en-US" sz="2500"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0107" y="1547812"/>
            <a:ext cx="3683940" cy="233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98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Activity: Positive vs. Negative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962696449"/>
              </p:ext>
            </p:extLst>
          </p:nvPr>
        </p:nvGraphicFramePr>
        <p:xfrm>
          <a:off x="609600" y="1600201"/>
          <a:ext cx="8153400" cy="3738644"/>
        </p:xfrm>
        <a:graphic>
          <a:graphicData uri="http://schemas.openxmlformats.org/drawingml/2006/table">
            <a:tbl>
              <a:tblPr firstRow="1" bandRow="1">
                <a:tableStyleId>{5C22544A-7EE6-4342-B048-85BDC9FD1C3A}</a:tableStyleId>
              </a:tblPr>
              <a:tblGrid>
                <a:gridCol w="2553085"/>
                <a:gridCol w="2882515"/>
                <a:gridCol w="2717800"/>
              </a:tblGrid>
              <a:tr h="581889">
                <a:tc>
                  <a:txBody>
                    <a:bodyPr/>
                    <a:lstStyle/>
                    <a:p>
                      <a:pPr algn="ct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Positive</a:t>
                      </a: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Negative</a:t>
                      </a:r>
                      <a:endParaRPr lang="en-US" sz="3200" dirty="0">
                        <a:solidFill>
                          <a:schemeClr val="tx1"/>
                        </a:solidFill>
                      </a:endParaRPr>
                    </a:p>
                  </a:txBody>
                  <a:tcPr>
                    <a:solidFill>
                      <a:schemeClr val="accent1">
                        <a:lumMod val="20000"/>
                        <a:lumOff val="80000"/>
                      </a:schemeClr>
                    </a:solidFill>
                  </a:tcPr>
                </a:tc>
              </a:tr>
              <a:tr h="1762995">
                <a:tc>
                  <a:txBody>
                    <a:bodyPr/>
                    <a:lstStyle/>
                    <a:p>
                      <a:pPr algn="ctr"/>
                      <a:r>
                        <a:rPr lang="en-US" sz="3200" b="1" dirty="0" smtClean="0">
                          <a:solidFill>
                            <a:schemeClr val="tx1"/>
                          </a:solidFill>
                        </a:rPr>
                        <a:t>Proactive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Sharing</a:t>
                      </a:r>
                      <a:r>
                        <a:rPr lang="en-US" sz="2400" baseline="0" dirty="0" smtClean="0">
                          <a:solidFill>
                            <a:schemeClr val="tx1"/>
                          </a:solidFill>
                        </a:rPr>
                        <a:t> that the plan for the day includes a game if homework gets finished</a:t>
                      </a:r>
                      <a:endParaRPr lang="en-US" sz="2400"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Assigning seats</a:t>
                      </a:r>
                      <a:endParaRPr lang="en-US" sz="2400" dirty="0">
                        <a:solidFill>
                          <a:schemeClr val="tx1"/>
                        </a:solidFill>
                      </a:endParaRPr>
                    </a:p>
                  </a:txBody>
                  <a:tcPr>
                    <a:solidFill>
                      <a:schemeClr val="accent1">
                        <a:lumMod val="20000"/>
                        <a:lumOff val="80000"/>
                      </a:schemeClr>
                    </a:solidFill>
                  </a:tcPr>
                </a:tc>
              </a:tr>
              <a:tr h="1236515">
                <a:tc>
                  <a:txBody>
                    <a:bodyPr/>
                    <a:lstStyle/>
                    <a:p>
                      <a:pPr algn="ctr"/>
                      <a:r>
                        <a:rPr lang="en-US" sz="3200" b="1" dirty="0" smtClean="0">
                          <a:solidFill>
                            <a:schemeClr val="tx1"/>
                          </a:solidFill>
                        </a:rPr>
                        <a:t>Reactive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Praising</a:t>
                      </a:r>
                      <a:r>
                        <a:rPr lang="en-US" sz="2400" baseline="0" dirty="0" smtClean="0">
                          <a:solidFill>
                            <a:schemeClr val="tx1"/>
                          </a:solidFill>
                        </a:rPr>
                        <a:t> a student for sharing a toy</a:t>
                      </a:r>
                      <a:endParaRPr lang="en-US" sz="2400"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Name on the board</a:t>
                      </a:r>
                      <a:endParaRPr lang="en-US" sz="2400"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541486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6925" y="3276600"/>
            <a:ext cx="1971675" cy="231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74638"/>
            <a:ext cx="9144000" cy="1143000"/>
          </a:xfrm>
        </p:spPr>
        <p:txBody>
          <a:bodyPr/>
          <a:lstStyle/>
          <a:p>
            <a:r>
              <a:rPr lang="en-US" b="1" dirty="0" smtClean="0">
                <a:solidFill>
                  <a:schemeClr val="accent1"/>
                </a:solidFill>
              </a:rPr>
              <a:t>Tips on Effective Discipline Policies</a:t>
            </a:r>
            <a:endParaRPr lang="en-US" b="1" dirty="0">
              <a:solidFill>
                <a:schemeClr val="accent1"/>
              </a:solidFill>
            </a:endParaRPr>
          </a:p>
        </p:txBody>
      </p:sp>
      <p:sp>
        <p:nvSpPr>
          <p:cNvPr id="3" name="Content Placeholder 2"/>
          <p:cNvSpPr>
            <a:spLocks noGrp="1"/>
          </p:cNvSpPr>
          <p:nvPr>
            <p:ph idx="4294967295"/>
          </p:nvPr>
        </p:nvSpPr>
        <p:spPr>
          <a:xfrm>
            <a:off x="152400" y="1524000"/>
            <a:ext cx="7315200" cy="4648200"/>
          </a:xfrm>
        </p:spPr>
        <p:txBody>
          <a:bodyPr numCol="2">
            <a:noAutofit/>
          </a:bodyPr>
          <a:lstStyle/>
          <a:p>
            <a:pPr>
              <a:spcAft>
                <a:spcPts val="600"/>
              </a:spcAft>
            </a:pPr>
            <a:r>
              <a:rPr lang="en-US" sz="2400" dirty="0"/>
              <a:t>Discipline action steps should be part of your program culture </a:t>
            </a:r>
          </a:p>
          <a:p>
            <a:pPr>
              <a:spcAft>
                <a:spcPts val="600"/>
              </a:spcAft>
            </a:pPr>
            <a:r>
              <a:rPr lang="en-US" sz="2400" dirty="0" smtClean="0"/>
              <a:t>Use </a:t>
            </a:r>
            <a:r>
              <a:rPr lang="en-US" sz="2400" dirty="0"/>
              <a:t>nonverbal interventions first</a:t>
            </a:r>
          </a:p>
          <a:p>
            <a:pPr>
              <a:spcAft>
                <a:spcPts val="600"/>
              </a:spcAft>
            </a:pPr>
            <a:r>
              <a:rPr lang="en-US" sz="2400" dirty="0" smtClean="0"/>
              <a:t>Keep verbal interventions private and brief when possible – </a:t>
            </a:r>
            <a:r>
              <a:rPr lang="en-US" sz="2400" u="sng" dirty="0" smtClean="0"/>
              <a:t>Do not yell</a:t>
            </a:r>
            <a:endParaRPr lang="en-US" sz="2400" dirty="0" smtClean="0"/>
          </a:p>
          <a:p>
            <a:pPr>
              <a:spcAft>
                <a:spcPts val="600"/>
              </a:spcAft>
            </a:pPr>
            <a:r>
              <a:rPr lang="en-US" sz="2400" dirty="0" smtClean="0"/>
              <a:t>Speak to the behavior, not the student</a:t>
            </a:r>
          </a:p>
          <a:p>
            <a:pPr>
              <a:spcAft>
                <a:spcPts val="600"/>
              </a:spcAft>
            </a:pPr>
            <a:r>
              <a:rPr lang="en-US" sz="2400" dirty="0" smtClean="0"/>
              <a:t>Avoid belittlement and sarcasm</a:t>
            </a:r>
          </a:p>
          <a:p>
            <a:pPr>
              <a:spcAft>
                <a:spcPts val="600"/>
              </a:spcAft>
            </a:pPr>
            <a:r>
              <a:rPr lang="en-US" sz="2400" dirty="0" smtClean="0"/>
              <a:t>The punishment should fit the crime</a:t>
            </a:r>
          </a:p>
          <a:p>
            <a:pPr>
              <a:spcAft>
                <a:spcPts val="600"/>
              </a:spcAft>
            </a:pPr>
            <a:r>
              <a:rPr lang="en-US" sz="2400" dirty="0" smtClean="0"/>
              <a:t>Be consistent and follow through</a:t>
            </a:r>
          </a:p>
          <a:p>
            <a:pPr>
              <a:spcAft>
                <a:spcPts val="600"/>
              </a:spcAft>
            </a:pPr>
            <a:r>
              <a:rPr lang="en-US" sz="2400" dirty="0" smtClean="0"/>
              <a:t>Give students a choice on how to react</a:t>
            </a:r>
          </a:p>
          <a:p>
            <a:pPr>
              <a:spcAft>
                <a:spcPts val="600"/>
              </a:spcAft>
            </a:pPr>
            <a:r>
              <a:rPr lang="en-US" sz="2400" dirty="0"/>
              <a:t>Encourage peer </a:t>
            </a:r>
            <a:r>
              <a:rPr lang="en-US" sz="2400" dirty="0" smtClean="0"/>
              <a:t>mediation  </a:t>
            </a:r>
            <a:endParaRPr lang="en-US" sz="2400" dirty="0"/>
          </a:p>
        </p:txBody>
      </p:sp>
    </p:spTree>
    <p:extLst>
      <p:ext uri="{BB962C8B-B14F-4D97-AF65-F5344CB8AC3E}">
        <p14:creationId xmlns:p14="http://schemas.microsoft.com/office/powerpoint/2010/main" xmlns="" val="18197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Group vs. Individual</a:t>
            </a:r>
            <a:endParaRPr lang="en-US" b="1"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104881625"/>
              </p:ext>
            </p:extLst>
          </p:nvPr>
        </p:nvGraphicFramePr>
        <p:xfrm>
          <a:off x="609600" y="1600201"/>
          <a:ext cx="8153400" cy="3738644"/>
        </p:xfrm>
        <a:graphic>
          <a:graphicData uri="http://schemas.openxmlformats.org/drawingml/2006/table">
            <a:tbl>
              <a:tblPr firstRow="1" bandRow="1">
                <a:tableStyleId>{5C22544A-7EE6-4342-B048-85BDC9FD1C3A}</a:tableStyleId>
              </a:tblPr>
              <a:tblGrid>
                <a:gridCol w="2553085"/>
                <a:gridCol w="2882515"/>
                <a:gridCol w="2717800"/>
              </a:tblGrid>
              <a:tr h="581889">
                <a:tc>
                  <a:txBody>
                    <a:bodyPr/>
                    <a:lstStyle/>
                    <a:p>
                      <a:pPr algn="ct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Positive</a:t>
                      </a: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Negative</a:t>
                      </a:r>
                      <a:endParaRPr lang="en-US" sz="3200" dirty="0">
                        <a:solidFill>
                          <a:schemeClr val="tx1"/>
                        </a:solidFill>
                      </a:endParaRPr>
                    </a:p>
                  </a:txBody>
                  <a:tcPr>
                    <a:solidFill>
                      <a:schemeClr val="accent1">
                        <a:lumMod val="20000"/>
                        <a:lumOff val="80000"/>
                      </a:schemeClr>
                    </a:solidFill>
                  </a:tcPr>
                </a:tc>
              </a:tr>
              <a:tr h="1762995">
                <a:tc>
                  <a:txBody>
                    <a:bodyPr/>
                    <a:lstStyle/>
                    <a:p>
                      <a:pPr algn="ctr"/>
                      <a:r>
                        <a:rPr lang="en-US" sz="3200" b="1" dirty="0" smtClean="0">
                          <a:solidFill>
                            <a:schemeClr val="tx1"/>
                          </a:solidFill>
                        </a:rPr>
                        <a:t>Proactive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Sharing</a:t>
                      </a:r>
                      <a:r>
                        <a:rPr lang="en-US" sz="2400" baseline="0" dirty="0" smtClean="0">
                          <a:solidFill>
                            <a:schemeClr val="tx1"/>
                          </a:solidFill>
                        </a:rPr>
                        <a:t> that the plan for the day includes a game if homework gets finished</a:t>
                      </a:r>
                      <a:endParaRPr lang="en-US" sz="2400"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Assigning seats</a:t>
                      </a:r>
                      <a:endParaRPr lang="en-US" sz="2400" dirty="0">
                        <a:solidFill>
                          <a:schemeClr val="tx1"/>
                        </a:solidFill>
                      </a:endParaRPr>
                    </a:p>
                  </a:txBody>
                  <a:tcPr>
                    <a:solidFill>
                      <a:schemeClr val="accent1">
                        <a:lumMod val="20000"/>
                        <a:lumOff val="80000"/>
                      </a:schemeClr>
                    </a:solidFill>
                  </a:tcPr>
                </a:tc>
              </a:tr>
              <a:tr h="1236515">
                <a:tc>
                  <a:txBody>
                    <a:bodyPr/>
                    <a:lstStyle/>
                    <a:p>
                      <a:pPr algn="ctr"/>
                      <a:r>
                        <a:rPr lang="en-US" sz="3200" b="1" dirty="0" smtClean="0">
                          <a:solidFill>
                            <a:schemeClr val="tx1"/>
                          </a:solidFill>
                        </a:rPr>
                        <a:t>Reactive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Praising</a:t>
                      </a:r>
                      <a:r>
                        <a:rPr lang="en-US" sz="2400" baseline="0" dirty="0" smtClean="0">
                          <a:solidFill>
                            <a:schemeClr val="tx1"/>
                          </a:solidFill>
                        </a:rPr>
                        <a:t> a student for sharing a toy</a:t>
                      </a:r>
                      <a:endParaRPr lang="en-US" sz="2400"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Name on the board</a:t>
                      </a:r>
                      <a:endParaRPr lang="en-US" sz="2400"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713911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Planning &amp; Preparation</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How can good planning prevent problems?</a:t>
            </a:r>
          </a:p>
          <a:p>
            <a:r>
              <a:rPr lang="en-US" dirty="0" smtClean="0"/>
              <a:t>Clear schedule makes the date predicable</a:t>
            </a:r>
          </a:p>
          <a:p>
            <a:r>
              <a:rPr lang="en-US" dirty="0" smtClean="0"/>
              <a:t>Keeps youth busy in fun activities (not bored)</a:t>
            </a:r>
          </a:p>
          <a:p>
            <a:r>
              <a:rPr lang="en-US" dirty="0" smtClean="0"/>
              <a:t>Appropriate space for the activity</a:t>
            </a:r>
          </a:p>
          <a:p>
            <a:r>
              <a:rPr lang="en-US" dirty="0" smtClean="0"/>
              <a:t>Sufficient supplies</a:t>
            </a:r>
          </a:p>
          <a:p>
            <a:r>
              <a:rPr lang="en-US" dirty="0" smtClean="0"/>
              <a:t>Transitions are smooth (minimal down time)</a:t>
            </a:r>
          </a:p>
          <a:p>
            <a:endParaRPr lang="en-US" dirty="0" smtClean="0"/>
          </a:p>
          <a:p>
            <a:endParaRPr lang="en-US" dirty="0"/>
          </a:p>
        </p:txBody>
      </p:sp>
    </p:spTree>
    <p:extLst>
      <p:ext uri="{BB962C8B-B14F-4D97-AF65-F5344CB8AC3E}">
        <p14:creationId xmlns:p14="http://schemas.microsoft.com/office/powerpoint/2010/main" xmlns="" val="3737086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Loose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221903395"/>
              </p:ext>
            </p:extLst>
          </p:nvPr>
        </p:nvGraphicFramePr>
        <p:xfrm>
          <a:off x="1524000" y="1752600"/>
          <a:ext cx="6096000" cy="3474720"/>
        </p:xfrm>
        <a:graphic>
          <a:graphicData uri="http://schemas.openxmlformats.org/drawingml/2006/table">
            <a:tbl>
              <a:tblPr firstRow="1" bandRow="1">
                <a:tableStyleId>{21E4AEA4-8DFA-4A89-87EB-49C32662AFE0}</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0"/>
                      <a:r>
                        <a:rPr lang="en-US" sz="3200" dirty="0" smtClean="0"/>
                        <a:t>3:09 – 3:45    Sign-in &amp; Snack</a:t>
                      </a:r>
                      <a:endParaRPr lang="en-US" sz="3200" dirty="0"/>
                    </a:p>
                  </a:txBody>
                  <a:tcPr/>
                </a:tc>
              </a:tr>
              <a:tr h="370840">
                <a:tc>
                  <a:txBody>
                    <a:bodyPr/>
                    <a:lstStyle/>
                    <a:p>
                      <a:pPr marL="409575" indent="0"/>
                      <a:r>
                        <a:rPr lang="en-US" sz="3200" dirty="0" smtClean="0"/>
                        <a:t>3:45</a:t>
                      </a:r>
                      <a:r>
                        <a:rPr lang="en-US" sz="3200" baseline="0" dirty="0" smtClean="0"/>
                        <a:t> – 4:15    </a:t>
                      </a:r>
                      <a:r>
                        <a:rPr lang="en-US" sz="3200" dirty="0" smtClean="0"/>
                        <a:t>Gym</a:t>
                      </a:r>
                      <a:endParaRPr lang="en-US" sz="3200" dirty="0"/>
                    </a:p>
                  </a:txBody>
                  <a:tcPr/>
                </a:tc>
              </a:tr>
              <a:tr h="370840">
                <a:tc>
                  <a:txBody>
                    <a:bodyPr/>
                    <a:lstStyle/>
                    <a:p>
                      <a:pPr marL="0" marR="0" indent="409575" algn="l" defTabSz="914400" rtl="0" eaLnBrk="1" fontAlgn="auto" latinLnBrk="0" hangingPunct="1">
                        <a:lnSpc>
                          <a:spcPct val="100000"/>
                        </a:lnSpc>
                        <a:spcBef>
                          <a:spcPts val="0"/>
                        </a:spcBef>
                        <a:spcAft>
                          <a:spcPts val="0"/>
                        </a:spcAft>
                        <a:buClrTx/>
                        <a:buSzTx/>
                        <a:buFontTx/>
                        <a:buNone/>
                        <a:tabLst/>
                        <a:defRPr/>
                      </a:pPr>
                      <a:r>
                        <a:rPr lang="en-US" sz="3200" dirty="0" smtClean="0"/>
                        <a:t>4:15 – 5:15    Activity Time</a:t>
                      </a:r>
                    </a:p>
                  </a:txBody>
                  <a:tcPr/>
                </a:tc>
              </a:tr>
              <a:tr h="370840">
                <a:tc>
                  <a:txBody>
                    <a:bodyPr/>
                    <a:lstStyle/>
                    <a:p>
                      <a:pPr marL="0" marR="0" indent="409575" algn="l" defTabSz="914400" rtl="0" eaLnBrk="1" fontAlgn="auto" latinLnBrk="0" hangingPunct="1">
                        <a:lnSpc>
                          <a:spcPct val="100000"/>
                        </a:lnSpc>
                        <a:spcBef>
                          <a:spcPts val="0"/>
                        </a:spcBef>
                        <a:spcAft>
                          <a:spcPts val="0"/>
                        </a:spcAft>
                        <a:buClrTx/>
                        <a:buSzTx/>
                        <a:buFontTx/>
                        <a:buNone/>
                        <a:tabLst/>
                        <a:defRPr/>
                      </a:pPr>
                      <a:r>
                        <a:rPr lang="en-US" sz="3200" dirty="0" smtClean="0"/>
                        <a:t>5:15 – 5:45    Homework</a:t>
                      </a:r>
                    </a:p>
                  </a:txBody>
                  <a:tcPr/>
                </a:tc>
              </a:tr>
              <a:tr h="370840">
                <a:tc>
                  <a:txBody>
                    <a:bodyPr/>
                    <a:lstStyle/>
                    <a:p>
                      <a:pPr marL="0" marR="0" indent="409575" algn="l" defTabSz="914400" rtl="0" eaLnBrk="1" fontAlgn="auto" latinLnBrk="0" hangingPunct="1">
                        <a:lnSpc>
                          <a:spcPct val="100000"/>
                        </a:lnSpc>
                        <a:spcBef>
                          <a:spcPts val="0"/>
                        </a:spcBef>
                        <a:spcAft>
                          <a:spcPts val="0"/>
                        </a:spcAft>
                        <a:buClrTx/>
                        <a:buSzTx/>
                        <a:buFontTx/>
                        <a:buNone/>
                        <a:tabLst/>
                        <a:defRPr/>
                      </a:pPr>
                      <a:r>
                        <a:rPr lang="en-US" sz="3200" dirty="0" smtClean="0"/>
                        <a:t>5:45 –</a:t>
                      </a:r>
                      <a:r>
                        <a:rPr lang="en-US" sz="3200" baseline="0" dirty="0" smtClean="0"/>
                        <a:t> 6:00    Games</a:t>
                      </a:r>
                      <a:endParaRPr lang="en-US" sz="3200" dirty="0" smtClean="0"/>
                    </a:p>
                  </a:txBody>
                  <a:tcPr/>
                </a:tc>
              </a:tr>
            </a:tbl>
          </a:graphicData>
        </a:graphic>
      </p:graphicFrame>
    </p:spTree>
    <p:extLst>
      <p:ext uri="{BB962C8B-B14F-4D97-AF65-F5344CB8AC3E}">
        <p14:creationId xmlns:p14="http://schemas.microsoft.com/office/powerpoint/2010/main" xmlns="" val="2731419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Specific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216309486"/>
              </p:ext>
            </p:extLst>
          </p:nvPr>
        </p:nvGraphicFramePr>
        <p:xfrm>
          <a:off x="1524000" y="1676400"/>
          <a:ext cx="6096000" cy="371856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241300"/>
                      <a:r>
                        <a:rPr lang="en-US" sz="3200" b="1" dirty="0" smtClean="0"/>
                        <a:t>3:09 – 3:45    Sign-in/Snack</a:t>
                      </a:r>
                    </a:p>
                    <a:p>
                      <a:pPr marL="866775" indent="-457200">
                        <a:buFont typeface="Arial" pitchFamily="34" charset="0"/>
                        <a:buChar char="•"/>
                      </a:pPr>
                      <a:r>
                        <a:rPr lang="en-US" sz="2800" dirty="0" smtClean="0"/>
                        <a:t>Sign-in by 3:15</a:t>
                      </a:r>
                    </a:p>
                    <a:p>
                      <a:pPr marL="866775" indent="-457200">
                        <a:buFont typeface="Arial" pitchFamily="34" charset="0"/>
                        <a:buChar char="•"/>
                      </a:pPr>
                      <a:r>
                        <a:rPr lang="en-US" sz="2800" dirty="0" smtClean="0"/>
                        <a:t>Bathroom/Wash</a:t>
                      </a:r>
                      <a:r>
                        <a:rPr lang="en-US" sz="2800" baseline="0" dirty="0" smtClean="0"/>
                        <a:t> Hands by 3:20</a:t>
                      </a:r>
                    </a:p>
                    <a:p>
                      <a:pPr marL="866775" indent="-457200">
                        <a:buFont typeface="Arial" pitchFamily="34" charset="0"/>
                        <a:buChar char="•"/>
                      </a:pPr>
                      <a:r>
                        <a:rPr lang="en-US" sz="2800" baseline="0" dirty="0" smtClean="0"/>
                        <a:t>Snack done by 3:35</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3:45 circle games/clean-up crew</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3:40 line-up in groups</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3:45 arrive at gym/playground</a:t>
                      </a:r>
                      <a:endParaRPr lang="en-US" sz="2800" dirty="0"/>
                    </a:p>
                  </a:txBody>
                  <a:tcPr/>
                </a:tc>
              </a:tr>
            </a:tbl>
          </a:graphicData>
        </a:graphic>
      </p:graphicFrame>
    </p:spTree>
    <p:extLst>
      <p:ext uri="{BB962C8B-B14F-4D97-AF65-F5344CB8AC3E}">
        <p14:creationId xmlns:p14="http://schemas.microsoft.com/office/powerpoint/2010/main" xmlns="" val="544636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Specific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383500033"/>
              </p:ext>
            </p:extLst>
          </p:nvPr>
        </p:nvGraphicFramePr>
        <p:xfrm>
          <a:off x="1524000" y="1676400"/>
          <a:ext cx="6096000" cy="243840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241300"/>
                      <a:r>
                        <a:rPr lang="en-US" sz="3200" b="1" dirty="0" smtClean="0"/>
                        <a:t>3:45 – 4:15    Gym</a:t>
                      </a:r>
                    </a:p>
                    <a:p>
                      <a:pPr marL="866775" indent="-457200">
                        <a:buFont typeface="Arial" pitchFamily="34" charset="0"/>
                        <a:buChar char="•"/>
                      </a:pPr>
                      <a:r>
                        <a:rPr lang="en-US" sz="2800" dirty="0" err="1" smtClean="0"/>
                        <a:t>Dodgeball</a:t>
                      </a:r>
                      <a:r>
                        <a:rPr lang="en-US" sz="2800" dirty="0" smtClean="0"/>
                        <a:t> (Mr. Chris)</a:t>
                      </a:r>
                    </a:p>
                    <a:p>
                      <a:pPr marL="866775" indent="-457200">
                        <a:buFont typeface="Arial" pitchFamily="34" charset="0"/>
                        <a:buChar char="•"/>
                      </a:pPr>
                      <a:r>
                        <a:rPr lang="en-US" sz="2800" dirty="0" smtClean="0"/>
                        <a:t>Hula Hoops (Ms. Michelle)</a:t>
                      </a:r>
                    </a:p>
                    <a:p>
                      <a:pPr marL="866775" indent="-457200">
                        <a:buFont typeface="Arial" pitchFamily="34" charset="0"/>
                        <a:buChar char="•"/>
                      </a:pPr>
                      <a:r>
                        <a:rPr lang="en-US" sz="2800" dirty="0" smtClean="0"/>
                        <a:t>Free</a:t>
                      </a:r>
                      <a:r>
                        <a:rPr lang="en-US" sz="2800" baseline="0" dirty="0" smtClean="0"/>
                        <a:t> Play (Mr. Marcus)</a:t>
                      </a:r>
                    </a:p>
                  </a:txBody>
                  <a:tcPr/>
                </a:tc>
              </a:tr>
            </a:tbl>
          </a:graphicData>
        </a:graphic>
      </p:graphicFrame>
    </p:spTree>
    <p:extLst>
      <p:ext uri="{BB962C8B-B14F-4D97-AF65-F5344CB8AC3E}">
        <p14:creationId xmlns:p14="http://schemas.microsoft.com/office/powerpoint/2010/main" xmlns="" val="361178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Ice Breaker</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lgn="ctr">
              <a:buNone/>
            </a:pPr>
            <a:r>
              <a:rPr lang="en-US" dirty="0" smtClean="0"/>
              <a:t>Think of a child you work with </a:t>
            </a:r>
          </a:p>
          <a:p>
            <a:pPr marL="0" indent="0" algn="ctr">
              <a:buNone/>
            </a:pPr>
            <a:r>
              <a:rPr lang="en-US" dirty="0" smtClean="0"/>
              <a:t>&amp; draw him/her.  </a:t>
            </a:r>
          </a:p>
          <a:p>
            <a:pPr marL="0" indent="0" algn="ctr">
              <a:buNone/>
            </a:pPr>
            <a:endParaRPr lang="en-US" dirty="0"/>
          </a:p>
          <a:p>
            <a:pPr marL="0" indent="0">
              <a:buNone/>
            </a:pPr>
            <a:r>
              <a:rPr lang="en-US" dirty="0" smtClean="0"/>
              <a:t>Think about his/her:</a:t>
            </a:r>
          </a:p>
        </p:txBody>
      </p:sp>
      <p:sp>
        <p:nvSpPr>
          <p:cNvPr id="4" name="TextBox 3"/>
          <p:cNvSpPr txBox="1"/>
          <p:nvPr/>
        </p:nvSpPr>
        <p:spPr>
          <a:xfrm>
            <a:off x="914400" y="4114800"/>
            <a:ext cx="7848600" cy="2554545"/>
          </a:xfrm>
          <a:prstGeom prst="rect">
            <a:avLst/>
          </a:prstGeom>
          <a:noFill/>
        </p:spPr>
        <p:txBody>
          <a:bodyPr wrap="square" numCol="2" rtlCol="0">
            <a:spAutoFit/>
          </a:bodyPr>
          <a:lstStyle/>
          <a:p>
            <a:pPr marL="285750" indent="-285750">
              <a:buFont typeface="Arial" pitchFamily="34" charset="0"/>
              <a:buChar char="•"/>
            </a:pPr>
            <a:r>
              <a:rPr lang="en-US" sz="3200" dirty="0"/>
              <a:t>Age</a:t>
            </a:r>
          </a:p>
          <a:p>
            <a:pPr marL="285750" indent="-285750">
              <a:buFont typeface="Arial" pitchFamily="34" charset="0"/>
              <a:buChar char="•"/>
            </a:pPr>
            <a:r>
              <a:rPr lang="en-US" sz="3200" dirty="0"/>
              <a:t>Cognitive Needs</a:t>
            </a:r>
          </a:p>
          <a:p>
            <a:pPr marL="285750" indent="-285750">
              <a:buFont typeface="Arial" pitchFamily="34" charset="0"/>
              <a:buChar char="•"/>
            </a:pPr>
            <a:r>
              <a:rPr lang="en-US" sz="3200" dirty="0"/>
              <a:t>Emotional </a:t>
            </a:r>
            <a:r>
              <a:rPr lang="en-US" sz="3200" dirty="0" smtClean="0"/>
              <a:t>Needs</a:t>
            </a:r>
          </a:p>
          <a:p>
            <a:pPr marL="285750" indent="-285750">
              <a:buFont typeface="Arial" pitchFamily="34" charset="0"/>
              <a:buChar char="•"/>
            </a:pPr>
            <a:endParaRPr lang="en-US" sz="3200" dirty="0"/>
          </a:p>
          <a:p>
            <a:pPr marL="285750" indent="-285750">
              <a:buFont typeface="Arial" pitchFamily="34" charset="0"/>
              <a:buChar char="•"/>
            </a:pPr>
            <a:endParaRPr lang="en-US" sz="3200" dirty="0"/>
          </a:p>
          <a:p>
            <a:pPr marL="285750" indent="-285750">
              <a:buFont typeface="Arial" pitchFamily="34" charset="0"/>
              <a:buChar char="•"/>
            </a:pPr>
            <a:r>
              <a:rPr lang="en-US" sz="3200" dirty="0"/>
              <a:t>Physical Needs</a:t>
            </a:r>
          </a:p>
          <a:p>
            <a:pPr marL="285750" indent="-285750">
              <a:buFont typeface="Arial" pitchFamily="34" charset="0"/>
              <a:buChar char="•"/>
            </a:pPr>
            <a:r>
              <a:rPr lang="en-US" sz="3200" dirty="0" smtClean="0"/>
              <a:t>Social Needs</a:t>
            </a:r>
            <a:endParaRPr lang="en-US" sz="3200" dirty="0"/>
          </a:p>
        </p:txBody>
      </p:sp>
      <p:pic>
        <p:nvPicPr>
          <p:cNvPr id="1027" name="Picture 3" descr="C:\Users\kcoe\AppData\Local\Microsoft\Windows\Temporary Internet Files\Content.IE5\EH9C6HAC\MP900422720[1].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684" b="85059" l="20703" r="77344"/>
                    </a14:imgEffect>
                  </a14:imgLayer>
                </a14:imgProps>
              </a:ext>
              <a:ext uri="{28A0092B-C50C-407E-A947-70E740481C1C}">
                <a14:useLocalDpi xmlns:a14="http://schemas.microsoft.com/office/drawing/2010/main" xmlns="" val="0"/>
              </a:ext>
            </a:extLst>
          </a:blip>
          <a:srcRect l="24000" r="20666" b="15396"/>
          <a:stretch/>
        </p:blipFill>
        <p:spPr bwMode="auto">
          <a:xfrm>
            <a:off x="7066078" y="533400"/>
            <a:ext cx="2093162"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2709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Specific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75892867"/>
              </p:ext>
            </p:extLst>
          </p:nvPr>
        </p:nvGraphicFramePr>
        <p:xfrm>
          <a:off x="1524000" y="1676400"/>
          <a:ext cx="6096000" cy="371856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241300"/>
                      <a:r>
                        <a:rPr lang="en-US" sz="3200" b="1" dirty="0" smtClean="0"/>
                        <a:t>4:15 – 5:15    Activity (Mr.</a:t>
                      </a:r>
                      <a:r>
                        <a:rPr lang="en-US" sz="3200" b="1" baseline="0" dirty="0" smtClean="0"/>
                        <a:t> Chris)</a:t>
                      </a:r>
                      <a:endParaRPr lang="en-US" sz="3200" b="1" dirty="0" smtClean="0"/>
                    </a:p>
                    <a:p>
                      <a:pPr marL="866775" indent="-457200">
                        <a:buFont typeface="Arial" pitchFamily="34" charset="0"/>
                        <a:buChar char="•"/>
                      </a:pPr>
                      <a:r>
                        <a:rPr lang="en-US" sz="2800" dirty="0" smtClean="0"/>
                        <a:t>Transition/Bathroom by 4:20</a:t>
                      </a:r>
                    </a:p>
                    <a:p>
                      <a:pPr marL="866775" indent="-457200">
                        <a:buFont typeface="Arial" pitchFamily="34" charset="0"/>
                        <a:buChar char="•"/>
                      </a:pPr>
                      <a:r>
                        <a:rPr lang="en-US" sz="2800" dirty="0" smtClean="0"/>
                        <a:t>Floor</a:t>
                      </a:r>
                      <a:r>
                        <a:rPr lang="en-US" sz="2800" baseline="0" dirty="0" smtClean="0"/>
                        <a:t> Meeting/Agenda by 4:25</a:t>
                      </a:r>
                    </a:p>
                    <a:p>
                      <a:pPr marL="866775" indent="-457200">
                        <a:buFont typeface="Arial" pitchFamily="34" charset="0"/>
                        <a:buChar char="•"/>
                      </a:pPr>
                      <a:r>
                        <a:rPr lang="en-US" sz="2800" baseline="0" dirty="0" smtClean="0"/>
                        <a:t>Finish yesterday’s craft by 4:40</a:t>
                      </a:r>
                    </a:p>
                    <a:p>
                      <a:pPr marL="866775" indent="-457200">
                        <a:buFont typeface="Arial" pitchFamily="34" charset="0"/>
                        <a:buChar char="•"/>
                      </a:pPr>
                      <a:r>
                        <a:rPr lang="en-US" sz="2800" baseline="0" dirty="0" smtClean="0"/>
                        <a:t>Read Aloud &amp; Discussion by 5:00</a:t>
                      </a:r>
                    </a:p>
                    <a:p>
                      <a:pPr marL="866775" indent="-457200">
                        <a:buFont typeface="Arial" pitchFamily="34" charset="0"/>
                        <a:buChar char="•"/>
                      </a:pPr>
                      <a:r>
                        <a:rPr lang="en-US" sz="2800" baseline="0" dirty="0" smtClean="0"/>
                        <a:t>Class pet budget activity by 5:15</a:t>
                      </a:r>
                    </a:p>
                    <a:p>
                      <a:pPr marL="866775" indent="-457200">
                        <a:buFont typeface="Arial" pitchFamily="34" charset="0"/>
                        <a:buChar char="•"/>
                      </a:pPr>
                      <a:r>
                        <a:rPr lang="en-US" sz="2800" baseline="0" dirty="0" smtClean="0"/>
                        <a:t>Transition to homework at 5:15</a:t>
                      </a:r>
                    </a:p>
                  </a:txBody>
                  <a:tcPr/>
                </a:tc>
              </a:tr>
            </a:tbl>
          </a:graphicData>
        </a:graphic>
      </p:graphicFrame>
    </p:spTree>
    <p:extLst>
      <p:ext uri="{BB962C8B-B14F-4D97-AF65-F5344CB8AC3E}">
        <p14:creationId xmlns:p14="http://schemas.microsoft.com/office/powerpoint/2010/main" xmlns="" val="2201400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143000"/>
          </a:xfrm>
        </p:spPr>
        <p:txBody>
          <a:bodyPr>
            <a:normAutofit fontScale="90000"/>
          </a:bodyPr>
          <a:lstStyle/>
          <a:p>
            <a:r>
              <a:rPr lang="en-US" b="1" dirty="0" smtClean="0">
                <a:solidFill>
                  <a:schemeClr val="accent1"/>
                </a:solidFill>
              </a:rPr>
              <a:t>Establishing Classroom Culture Example</a:t>
            </a:r>
            <a:endParaRPr lang="en-US" b="1" dirty="0">
              <a:solidFill>
                <a:schemeClr val="accent1"/>
              </a:solidFill>
            </a:endParaRPr>
          </a:p>
        </p:txBody>
      </p:sp>
      <p:sp>
        <p:nvSpPr>
          <p:cNvPr id="3" name="Content Placeholder 2"/>
          <p:cNvSpPr>
            <a:spLocks noGrp="1"/>
          </p:cNvSpPr>
          <p:nvPr>
            <p:ph idx="4294967295"/>
          </p:nvPr>
        </p:nvSpPr>
        <p:spPr>
          <a:xfrm>
            <a:off x="381000" y="1600200"/>
            <a:ext cx="8382000" cy="4525963"/>
          </a:xfrm>
        </p:spPr>
        <p:txBody>
          <a:bodyPr/>
          <a:lstStyle/>
          <a:p>
            <a:pPr marL="0" indent="0" algn="ctr">
              <a:buNone/>
            </a:pPr>
            <a:r>
              <a:rPr lang="en-US" dirty="0" smtClean="0"/>
              <a:t>Setting the Tone from Day One</a:t>
            </a:r>
            <a:endParaRPr lang="en-US" dirty="0" smtClean="0">
              <a:hlinkClick r:id="rId3"/>
            </a:endParaRPr>
          </a:p>
          <a:p>
            <a:pPr marL="0" indent="0" algn="ctr">
              <a:buNone/>
            </a:pPr>
            <a:r>
              <a:rPr lang="en-US" dirty="0">
                <a:hlinkClick r:id="rId4"/>
              </a:rPr>
              <a:t>https://</a:t>
            </a:r>
            <a:r>
              <a:rPr lang="en-US" dirty="0" smtClean="0">
                <a:hlinkClick r:id="rId4"/>
              </a:rPr>
              <a:t>www.teachingchannel.org/videos/setting-classroom-tone?fd=1</a:t>
            </a:r>
            <a:endParaRPr lang="en-US" dirty="0" smtClean="0"/>
          </a:p>
          <a:p>
            <a:pPr marL="0" indent="0" algn="ctr">
              <a:buNone/>
            </a:pPr>
            <a:endParaRPr lang="en-US" dirty="0"/>
          </a:p>
          <a:p>
            <a:pPr marL="0" indent="0" algn="ctr">
              <a:buNone/>
            </a:pPr>
            <a:r>
              <a:rPr lang="en-US" dirty="0" smtClean="0"/>
              <a:t>Peace Table Video</a:t>
            </a:r>
          </a:p>
          <a:p>
            <a:pPr marL="0" indent="0" algn="ctr">
              <a:buNone/>
            </a:pPr>
            <a:endParaRPr lang="en-US" dirty="0"/>
          </a:p>
        </p:txBody>
      </p:sp>
    </p:spTree>
    <p:extLst>
      <p:ext uri="{BB962C8B-B14F-4D97-AF65-F5344CB8AC3E}">
        <p14:creationId xmlns:p14="http://schemas.microsoft.com/office/powerpoint/2010/main" xmlns="" val="584903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Classroom &amp; Program Culture</a:t>
            </a:r>
            <a:endParaRPr lang="en-US" b="1" dirty="0">
              <a:solidFill>
                <a:schemeClr val="accent1"/>
              </a:solidFill>
            </a:endParaRPr>
          </a:p>
        </p:txBody>
      </p:sp>
      <p:sp>
        <p:nvSpPr>
          <p:cNvPr id="4" name="Content Placeholder 2"/>
          <p:cNvSpPr txBox="1">
            <a:spLocks/>
          </p:cNvSpPr>
          <p:nvPr/>
        </p:nvSpPr>
        <p:spPr>
          <a:xfrm>
            <a:off x="533400" y="2133600"/>
            <a:ext cx="8382000" cy="4068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does it feel like to go to your program?</a:t>
            </a:r>
          </a:p>
          <a:p>
            <a:pPr marL="0" indent="0" algn="ctr">
              <a:buNone/>
            </a:pPr>
            <a:endParaRPr lang="en-US" sz="3600" dirty="0"/>
          </a:p>
          <a:p>
            <a:pPr marL="0" indent="0" algn="ctr">
              <a:buNone/>
            </a:pPr>
            <a:r>
              <a:rPr lang="en-US" sz="3600" dirty="0" smtClean="0"/>
              <a:t>Why does it feel that way?</a:t>
            </a:r>
          </a:p>
          <a:p>
            <a:pPr marL="0" indent="0" algn="ctr">
              <a:buNone/>
            </a:pPr>
            <a:endParaRPr lang="en-US" sz="3600" dirty="0"/>
          </a:p>
          <a:p>
            <a:pPr marL="0" indent="0" algn="ctr">
              <a:buNone/>
            </a:pPr>
            <a:r>
              <a:rPr lang="en-US" sz="3600" dirty="0" smtClean="0"/>
              <a:t>Is it consistent?</a:t>
            </a:r>
          </a:p>
        </p:txBody>
      </p:sp>
    </p:spTree>
    <p:extLst>
      <p:ext uri="{BB962C8B-B14F-4D97-AF65-F5344CB8AC3E}">
        <p14:creationId xmlns:p14="http://schemas.microsoft.com/office/powerpoint/2010/main" xmlns="" val="3737086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1143000"/>
          </a:xfrm>
        </p:spPr>
        <p:txBody>
          <a:bodyPr/>
          <a:lstStyle/>
          <a:p>
            <a:r>
              <a:rPr lang="en-US" b="1" dirty="0" smtClean="0">
                <a:solidFill>
                  <a:schemeClr val="accent1"/>
                </a:solidFill>
              </a:rPr>
              <a:t>Program Culture</a:t>
            </a:r>
            <a:endParaRPr lang="en-US" b="1" dirty="0">
              <a:solidFill>
                <a:schemeClr val="accent1"/>
              </a:solidFill>
            </a:endParaRPr>
          </a:p>
        </p:txBody>
      </p:sp>
      <p:sp>
        <p:nvSpPr>
          <p:cNvPr id="5" name="Oval 4"/>
          <p:cNvSpPr/>
          <p:nvPr/>
        </p:nvSpPr>
        <p:spPr>
          <a:xfrm>
            <a:off x="609600" y="1524000"/>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Agency &amp; Program Missions</a:t>
            </a:r>
            <a:endParaRPr lang="en-US" sz="2400" dirty="0"/>
          </a:p>
        </p:txBody>
      </p:sp>
      <p:sp>
        <p:nvSpPr>
          <p:cNvPr id="7" name="Oval 6"/>
          <p:cNvSpPr/>
          <p:nvPr/>
        </p:nvSpPr>
        <p:spPr>
          <a:xfrm>
            <a:off x="7467600" y="3683000"/>
            <a:ext cx="1524000" cy="152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t>
            </a:r>
            <a:endParaRPr lang="en-US" dirty="0"/>
          </a:p>
        </p:txBody>
      </p:sp>
      <p:sp>
        <p:nvSpPr>
          <p:cNvPr id="8" name="Oval 7"/>
          <p:cNvSpPr/>
          <p:nvPr/>
        </p:nvSpPr>
        <p:spPr>
          <a:xfrm>
            <a:off x="6705600" y="1557867"/>
            <a:ext cx="1981200" cy="1981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Actions</a:t>
            </a:r>
          </a:p>
          <a:p>
            <a:pPr algn="ctr"/>
            <a:r>
              <a:rPr lang="en-US" sz="2400" dirty="0" smtClean="0"/>
              <a:t>(not just words)</a:t>
            </a:r>
            <a:endParaRPr lang="en-US" sz="2400" dirty="0"/>
          </a:p>
        </p:txBody>
      </p:sp>
      <p:sp>
        <p:nvSpPr>
          <p:cNvPr id="9" name="Oval 8"/>
          <p:cNvSpPr/>
          <p:nvPr/>
        </p:nvSpPr>
        <p:spPr>
          <a:xfrm>
            <a:off x="3505200" y="4267200"/>
            <a:ext cx="1981200" cy="1981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Expectations</a:t>
            </a:r>
            <a:endParaRPr lang="en-US" dirty="0"/>
          </a:p>
        </p:txBody>
      </p:sp>
      <p:sp>
        <p:nvSpPr>
          <p:cNvPr id="10" name="Oval 9"/>
          <p:cNvSpPr/>
          <p:nvPr/>
        </p:nvSpPr>
        <p:spPr>
          <a:xfrm>
            <a:off x="5012267" y="2802467"/>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Actions</a:t>
            </a:r>
            <a:endParaRPr lang="en-US" dirty="0"/>
          </a:p>
        </p:txBody>
      </p:sp>
      <p:sp>
        <p:nvSpPr>
          <p:cNvPr id="11" name="Oval 10"/>
          <p:cNvSpPr/>
          <p:nvPr/>
        </p:nvSpPr>
        <p:spPr>
          <a:xfrm>
            <a:off x="5791200" y="4724400"/>
            <a:ext cx="1524000" cy="152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Who is included</a:t>
            </a:r>
            <a:endParaRPr lang="en-US" dirty="0"/>
          </a:p>
        </p:txBody>
      </p:sp>
      <p:sp>
        <p:nvSpPr>
          <p:cNvPr id="12" name="Oval 11"/>
          <p:cNvSpPr/>
          <p:nvPr/>
        </p:nvSpPr>
        <p:spPr>
          <a:xfrm>
            <a:off x="3031067" y="1600201"/>
            <a:ext cx="1981200" cy="1981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Program Activities</a:t>
            </a:r>
            <a:endParaRPr lang="en-US" sz="2400" dirty="0"/>
          </a:p>
        </p:txBody>
      </p:sp>
      <p:sp>
        <p:nvSpPr>
          <p:cNvPr id="13" name="Oval 12"/>
          <p:cNvSpPr/>
          <p:nvPr/>
        </p:nvSpPr>
        <p:spPr>
          <a:xfrm>
            <a:off x="381000" y="3962400"/>
            <a:ext cx="1524000" cy="1524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Peer Relations</a:t>
            </a:r>
            <a:endParaRPr lang="en-US" dirty="0"/>
          </a:p>
        </p:txBody>
      </p:sp>
      <p:sp>
        <p:nvSpPr>
          <p:cNvPr id="14" name="Oval 13"/>
          <p:cNvSpPr/>
          <p:nvPr/>
        </p:nvSpPr>
        <p:spPr>
          <a:xfrm>
            <a:off x="2048934" y="3505200"/>
            <a:ext cx="1524000" cy="152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Staff – Youth Relations</a:t>
            </a:r>
            <a:endParaRPr lang="en-US" dirty="0"/>
          </a:p>
        </p:txBody>
      </p:sp>
    </p:spTree>
    <p:extLst>
      <p:ext uri="{BB962C8B-B14F-4D97-AF65-F5344CB8AC3E}">
        <p14:creationId xmlns:p14="http://schemas.microsoft.com/office/powerpoint/2010/main" xmlns="" val="1266020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lstStyle/>
          <a:p>
            <a:r>
              <a:rPr lang="en-US" dirty="0" smtClean="0"/>
              <a:t>Questions?</a:t>
            </a:r>
            <a:endParaRPr lang="en-US" dirty="0"/>
          </a:p>
        </p:txBody>
      </p:sp>
      <p:sp>
        <p:nvSpPr>
          <p:cNvPr id="6" name="Content Placeholder 5"/>
          <p:cNvSpPr>
            <a:spLocks noGrp="1"/>
          </p:cNvSpPr>
          <p:nvPr>
            <p:ph sz="quarter" idx="4"/>
          </p:nvPr>
        </p:nvSpPr>
        <p:spPr>
          <a:xfrm>
            <a:off x="1219200" y="2743200"/>
            <a:ext cx="6248400" cy="3570288"/>
          </a:xfrm>
        </p:spPr>
        <p:txBody>
          <a:bodyPr/>
          <a:lstStyle/>
          <a:p>
            <a:pPr marL="0" indent="0" algn="ctr">
              <a:buNone/>
            </a:pPr>
            <a:r>
              <a:rPr lang="en-US" sz="3200" dirty="0" smtClean="0"/>
              <a:t>Jason Schwalm</a:t>
            </a:r>
          </a:p>
          <a:p>
            <a:pPr marL="0" indent="0" algn="ctr">
              <a:buNone/>
            </a:pPr>
            <a:r>
              <a:rPr lang="en-US" dirty="0" smtClean="0">
                <a:hlinkClick r:id="rId3"/>
              </a:rPr>
              <a:t>jschwalm@phmc.org</a:t>
            </a:r>
            <a:endParaRPr lang="en-US" dirty="0" smtClean="0"/>
          </a:p>
          <a:p>
            <a:pPr marL="0" indent="0" algn="ctr">
              <a:buNone/>
            </a:pPr>
            <a:endParaRPr lang="en-US" dirty="0"/>
          </a:p>
          <a:p>
            <a:pPr marL="0" indent="0" algn="ctr">
              <a:buNone/>
            </a:pPr>
            <a:r>
              <a:rPr lang="en-US" sz="3200" dirty="0" smtClean="0"/>
              <a:t>Kristen Coe</a:t>
            </a:r>
          </a:p>
          <a:p>
            <a:pPr marL="0" indent="0" algn="ctr">
              <a:buNone/>
            </a:pPr>
            <a:r>
              <a:rPr lang="en-US" dirty="0" smtClean="0">
                <a:hlinkClick r:id="rId4"/>
              </a:rPr>
              <a:t>kcoe@phmc.org</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xmlns="" val="87866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Needs of Elementary Youth</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r>
              <a:rPr lang="en-US" dirty="0" smtClean="0"/>
              <a:t>Basic health and safety needs</a:t>
            </a:r>
          </a:p>
          <a:p>
            <a:r>
              <a:rPr lang="en-US" dirty="0" smtClean="0"/>
              <a:t>Academic or social skill building</a:t>
            </a:r>
          </a:p>
          <a:p>
            <a:r>
              <a:rPr lang="en-US" dirty="0" smtClean="0"/>
              <a:t>To </a:t>
            </a:r>
            <a:r>
              <a:rPr lang="en-US" dirty="0"/>
              <a:t>have </a:t>
            </a:r>
            <a:r>
              <a:rPr lang="en-US" dirty="0" smtClean="0"/>
              <a:t>caring relationships with peers/adults</a:t>
            </a:r>
          </a:p>
          <a:p>
            <a:r>
              <a:rPr lang="en-US" dirty="0" smtClean="0"/>
              <a:t>To explore and understand their world within safe boundaries</a:t>
            </a:r>
          </a:p>
        </p:txBody>
      </p:sp>
      <p:pic>
        <p:nvPicPr>
          <p:cNvPr id="2051" name="Picture 3" descr="C:\Users\kcoe\AppData\Local\Microsoft\Windows\Temporary Internet Files\Content.IE5\71P898Q1\MP90042780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100" y="4669971"/>
            <a:ext cx="2140058" cy="1578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5413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b="1" dirty="0" smtClean="0">
                <a:solidFill>
                  <a:schemeClr val="accent1"/>
                </a:solidFill>
              </a:rPr>
              <a:t>What is Classroom Management?</a:t>
            </a:r>
            <a:endParaRPr lang="en-US" b="1" dirty="0">
              <a:solidFill>
                <a:schemeClr val="accent1"/>
              </a:solidFill>
            </a:endParaRPr>
          </a:p>
        </p:txBody>
      </p:sp>
      <p:sp>
        <p:nvSpPr>
          <p:cNvPr id="3" name="Content Placeholder 2"/>
          <p:cNvSpPr>
            <a:spLocks noGrp="1"/>
          </p:cNvSpPr>
          <p:nvPr>
            <p:ph idx="4294967295"/>
          </p:nvPr>
        </p:nvSpPr>
        <p:spPr>
          <a:xfrm>
            <a:off x="384626" y="1592239"/>
            <a:ext cx="8229600" cy="3962400"/>
          </a:xfrm>
        </p:spPr>
        <p:txBody>
          <a:bodyPr>
            <a:normAutofit/>
          </a:bodyPr>
          <a:lstStyle/>
          <a:p>
            <a:pPr marL="0" indent="0" algn="ctr">
              <a:buNone/>
            </a:pPr>
            <a:r>
              <a:rPr lang="en-US" sz="4000" b="1" i="1" u="sng" dirty="0" smtClean="0"/>
              <a:t>A method</a:t>
            </a:r>
            <a:r>
              <a:rPr lang="en-US" sz="4000" dirty="0" smtClean="0"/>
              <a:t> that seeks to </a:t>
            </a:r>
            <a:r>
              <a:rPr lang="en-US" sz="4000" b="1" i="1" u="sng" dirty="0" smtClean="0"/>
              <a:t>establish and sustain</a:t>
            </a:r>
            <a:r>
              <a:rPr lang="en-US" sz="4000" dirty="0" smtClean="0"/>
              <a:t> an orderly environment for students </a:t>
            </a:r>
            <a:r>
              <a:rPr lang="en-US" sz="4000" b="1" i="1" u="sng" dirty="0" smtClean="0"/>
              <a:t>to engage </a:t>
            </a:r>
            <a:r>
              <a:rPr lang="en-US" sz="4000" dirty="0" smtClean="0"/>
              <a:t>in academic learning, as well as </a:t>
            </a:r>
            <a:r>
              <a:rPr lang="en-US" sz="4000" b="1" i="1" u="sng" dirty="0" smtClean="0"/>
              <a:t>enhance student social and moral growth</a:t>
            </a:r>
            <a:r>
              <a:rPr lang="en-US" sz="4000" dirty="0" smtClean="0"/>
              <a:t>. </a:t>
            </a:r>
            <a:endParaRPr lang="en-US" sz="4000" dirty="0"/>
          </a:p>
          <a:p>
            <a:pPr marL="0" indent="0" algn="ctr">
              <a:buNone/>
            </a:pPr>
            <a:endParaRPr lang="en-US" sz="2000" dirty="0" smtClean="0"/>
          </a:p>
          <a:p>
            <a:pPr marL="0" indent="0" algn="r">
              <a:buNone/>
            </a:pPr>
            <a:r>
              <a:rPr lang="en-US" sz="2000" dirty="0" smtClean="0"/>
              <a:t>Source: </a:t>
            </a:r>
            <a:r>
              <a:rPr lang="en-US" sz="2000" dirty="0" err="1" smtClean="0"/>
              <a:t>Kratochwill</a:t>
            </a:r>
            <a:r>
              <a:rPr lang="en-US" sz="2000" dirty="0" smtClean="0"/>
              <a:t>, 2013</a:t>
            </a:r>
            <a:endParaRPr lang="en-US" sz="2000" dirty="0"/>
          </a:p>
        </p:txBody>
      </p:sp>
    </p:spTree>
    <p:extLst>
      <p:ext uri="{BB962C8B-B14F-4D97-AF65-F5344CB8AC3E}">
        <p14:creationId xmlns:p14="http://schemas.microsoft.com/office/powerpoint/2010/main" xmlns="" val="37154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Since positive relationships with adults is a key developmental need…</a:t>
            </a:r>
          </a:p>
          <a:p>
            <a:pPr marL="0" indent="0">
              <a:buNone/>
            </a:pPr>
            <a:endParaRPr lang="en-US" dirty="0"/>
          </a:p>
          <a:p>
            <a:pPr marL="0" indent="0" algn="r">
              <a:buNone/>
            </a:pPr>
            <a:r>
              <a:rPr lang="en-US" dirty="0" smtClean="0"/>
              <a:t>…any classroom management strategy should foster positive relationships.</a:t>
            </a:r>
          </a:p>
          <a:p>
            <a:endParaRPr lang="en-US" dirty="0"/>
          </a:p>
        </p:txBody>
      </p:sp>
      <p:pic>
        <p:nvPicPr>
          <p:cNvPr id="1027" name="Picture 3" descr="C:\Users\kcoe\AppData\Local\Microsoft\Windows\Temporary Internet Files\Content.IE5\IA9GBUEC\MP900262689[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603" r="14641"/>
          <a:stretch/>
        </p:blipFill>
        <p:spPr bwMode="auto">
          <a:xfrm>
            <a:off x="1371600" y="4114800"/>
            <a:ext cx="2404533"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885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Listening Activity</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lgn="ctr">
              <a:buNone/>
            </a:pPr>
            <a:r>
              <a:rPr lang="en-US" dirty="0" smtClean="0"/>
              <a:t>With a partner, have one person tell a short story about a caring adult from his/her childhood while the other person listens.</a:t>
            </a:r>
          </a:p>
          <a:p>
            <a:pPr marL="0" indent="0" algn="ctr">
              <a:buNone/>
            </a:pPr>
            <a:endParaRPr lang="en-US" dirty="0"/>
          </a:p>
          <a:p>
            <a:pPr marL="0" indent="0">
              <a:buNone/>
            </a:pPr>
            <a:r>
              <a:rPr lang="en-US" dirty="0" smtClean="0"/>
              <a:t>The listener will list good </a:t>
            </a:r>
          </a:p>
          <a:p>
            <a:pPr marL="0" indent="0">
              <a:buNone/>
            </a:pPr>
            <a:r>
              <a:rPr lang="en-US" dirty="0" smtClean="0"/>
              <a:t>relationship building strategies </a:t>
            </a:r>
          </a:p>
          <a:p>
            <a:pPr marL="0" indent="0">
              <a:buNone/>
            </a:pPr>
            <a:r>
              <a:rPr lang="en-US" dirty="0" smtClean="0"/>
              <a:t>that the story touches on.</a:t>
            </a:r>
          </a:p>
          <a:p>
            <a:pPr marL="0" indent="0">
              <a:buNone/>
            </a:pPr>
            <a:endParaRPr lang="en-US" dirty="0"/>
          </a:p>
          <a:p>
            <a:pPr marL="0" indent="0">
              <a:buNone/>
            </a:pPr>
            <a:endParaRPr lang="en-US" dirty="0" smtClean="0"/>
          </a:p>
          <a:p>
            <a:endParaRPr lang="en-US" dirty="0"/>
          </a:p>
        </p:txBody>
      </p:sp>
      <p:pic>
        <p:nvPicPr>
          <p:cNvPr id="2050" name="Picture 2" descr="C:\Users\kcoe\AppData\Local\Microsoft\Windows\Temporary Internet Files\Content.IE5\XSP3Y14G\MP900399215[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373" b="98810" l="9921" r="89881"/>
                    </a14:imgEffect>
                  </a14:imgLayer>
                </a14:imgProps>
              </a:ext>
              <a:ext uri="{28A0092B-C50C-407E-A947-70E740481C1C}">
                <a14:useLocalDpi xmlns:a14="http://schemas.microsoft.com/office/drawing/2010/main" xmlns="" val="0"/>
              </a:ext>
            </a:extLst>
          </a:blip>
          <a:srcRect/>
          <a:stretch>
            <a:fillRect/>
          </a:stretch>
        </p:blipFill>
        <p:spPr bwMode="auto">
          <a:xfrm>
            <a:off x="5562600" y="3581400"/>
            <a:ext cx="2667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8933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r>
              <a:rPr lang="en-US" dirty="0" smtClean="0"/>
              <a:t>Listen (&amp; remember)</a:t>
            </a:r>
          </a:p>
          <a:p>
            <a:r>
              <a:rPr lang="en-US" dirty="0" smtClean="0"/>
              <a:t>Show the students you are a real person</a:t>
            </a:r>
          </a:p>
          <a:p>
            <a:r>
              <a:rPr lang="en-US" dirty="0" smtClean="0"/>
              <a:t>Use humor</a:t>
            </a:r>
          </a:p>
          <a:p>
            <a:r>
              <a:rPr lang="en-US" dirty="0" smtClean="0"/>
              <a:t>Observe youth to learn more about them</a:t>
            </a:r>
          </a:p>
          <a:p>
            <a:r>
              <a:rPr lang="en-US" dirty="0" smtClean="0"/>
              <a:t>Attend/chaperone school events</a:t>
            </a:r>
          </a:p>
          <a:p>
            <a:r>
              <a:rPr lang="en-US" dirty="0" smtClean="0"/>
              <a:t>Meet the important people in their life</a:t>
            </a:r>
          </a:p>
          <a:p>
            <a:endParaRPr lang="en-US" dirty="0"/>
          </a:p>
        </p:txBody>
      </p:sp>
    </p:spTree>
    <p:extLst>
      <p:ext uri="{BB962C8B-B14F-4D97-AF65-F5344CB8AC3E}">
        <p14:creationId xmlns:p14="http://schemas.microsoft.com/office/powerpoint/2010/main" xmlns="" val="1056343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0"/>
            <a:ext cx="7696200" cy="1077218"/>
          </a:xfrm>
          <a:prstGeom prst="rect">
            <a:avLst/>
          </a:prstGeom>
          <a:noFill/>
        </p:spPr>
        <p:txBody>
          <a:bodyPr wrap="square" rtlCol="0">
            <a:spAutoFit/>
          </a:bodyPr>
          <a:lstStyle/>
          <a:p>
            <a:r>
              <a:rPr lang="en-US" sz="3200" dirty="0">
                <a:hlinkClick r:id="rId3"/>
              </a:rPr>
              <a:t>https://</a:t>
            </a:r>
            <a:r>
              <a:rPr lang="en-US" sz="3200" dirty="0" smtClean="0">
                <a:hlinkClick r:id="rId3"/>
              </a:rPr>
              <a:t>www.teachingchannel.org/videos/teacher-student-relationship</a:t>
            </a:r>
            <a:r>
              <a:rPr lang="en-US" sz="3200" dirty="0" smtClean="0"/>
              <a:t> </a:t>
            </a:r>
            <a:endParaRPr lang="en-US" sz="3200" dirty="0"/>
          </a:p>
        </p:txBody>
      </p:sp>
      <p:sp>
        <p:nvSpPr>
          <p:cNvPr id="3" name="Title 1"/>
          <p:cNvSpPr txBox="1">
            <a:spLocks/>
          </p:cNvSpPr>
          <p:nvPr/>
        </p:nvSpPr>
        <p:spPr>
          <a:xfrm>
            <a:off x="5334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Video: Positive Relationships</a:t>
            </a:r>
            <a:endParaRPr lang="en-US" b="1" dirty="0">
              <a:solidFill>
                <a:schemeClr val="accent1"/>
              </a:solidFill>
            </a:endParaRPr>
          </a:p>
        </p:txBody>
      </p:sp>
    </p:spTree>
    <p:extLst>
      <p:ext uri="{BB962C8B-B14F-4D97-AF65-F5344CB8AC3E}">
        <p14:creationId xmlns:p14="http://schemas.microsoft.com/office/powerpoint/2010/main" xmlns="" val="2793130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TotalTime>
  <Words>2217</Words>
  <Application>Microsoft Office PowerPoint</Application>
  <PresentationFormat>On-screen Show (4:3)</PresentationFormat>
  <Paragraphs>398</Paragraphs>
  <Slides>34</Slides>
  <Notes>34</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4_Office Theme</vt:lpstr>
      <vt:lpstr>2_Custom Design</vt:lpstr>
      <vt:lpstr>Custom Design</vt:lpstr>
      <vt:lpstr>1_Custom Design</vt:lpstr>
      <vt:lpstr>1_Office Theme</vt:lpstr>
      <vt:lpstr>Introduction to  Classroom Management with  Elementary Youth</vt:lpstr>
      <vt:lpstr>Learning Objectives</vt:lpstr>
      <vt:lpstr>Ice Breaker</vt:lpstr>
      <vt:lpstr>Needs of Elementary Youth</vt:lpstr>
      <vt:lpstr>What is Classroom Management?</vt:lpstr>
      <vt:lpstr>Positive Relationships</vt:lpstr>
      <vt:lpstr>Listening Activity</vt:lpstr>
      <vt:lpstr>Positive Relationships</vt:lpstr>
      <vt:lpstr>Slide 9</vt:lpstr>
      <vt:lpstr>Positive Relationships</vt:lpstr>
      <vt:lpstr>Positive Relationships</vt:lpstr>
      <vt:lpstr>Positive Relationships - Styles</vt:lpstr>
      <vt:lpstr>Structure</vt:lpstr>
      <vt:lpstr>Rules</vt:lpstr>
      <vt:lpstr>Routines</vt:lpstr>
      <vt:lpstr>Activity: Routines</vt:lpstr>
      <vt:lpstr>Opportunities for Routines</vt:lpstr>
      <vt:lpstr>(Re)-Enforcing Expectations</vt:lpstr>
      <vt:lpstr>(Re)-Enforcing Expectations</vt:lpstr>
      <vt:lpstr>Proactive Interventions</vt:lpstr>
      <vt:lpstr>Reactive Interventions</vt:lpstr>
      <vt:lpstr>Consequences</vt:lpstr>
      <vt:lpstr>Activity: Positive vs. Negative</vt:lpstr>
      <vt:lpstr>Tips on Effective Discipline Policies</vt:lpstr>
      <vt:lpstr>Group vs. Individual</vt:lpstr>
      <vt:lpstr>Planning &amp; Preparation</vt:lpstr>
      <vt:lpstr>The Loose Schedule</vt:lpstr>
      <vt:lpstr>The Specific Schedule</vt:lpstr>
      <vt:lpstr>The Specific Schedule</vt:lpstr>
      <vt:lpstr>The Specific Schedule</vt:lpstr>
      <vt:lpstr>Establishing Classroom Culture Example</vt:lpstr>
      <vt:lpstr>Classroom &amp; Program Culture</vt:lpstr>
      <vt:lpstr>Program Culture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Classroom Management with Older Youth</dc:title>
  <dc:creator>Samantha Saldana-Curet</dc:creator>
  <cp:lastModifiedBy>mcgeeby</cp:lastModifiedBy>
  <cp:revision>140</cp:revision>
  <cp:lastPrinted>2014-04-02T21:21:11Z</cp:lastPrinted>
  <dcterms:created xsi:type="dcterms:W3CDTF">2013-11-04T17:25:56Z</dcterms:created>
  <dcterms:modified xsi:type="dcterms:W3CDTF">2014-08-21T14:49:15Z</dcterms:modified>
</cp:coreProperties>
</file>